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7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27.xml" ContentType="application/vnd.openxmlformats-officedocument.presentationml.slide+xml"/>
  <Override PartName="/ppt/slides/slide57.xml" ContentType="application/vnd.openxmlformats-officedocument.presentationml.slide+xml"/>
  <Override PartName="/ppt/slides/slide55.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6.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ppt/tags/tag1.xml" ContentType="application/vnd.openxmlformats-officedocument.presentationml.tags+xml"/>
  <Override PartName="/docProps/core.xml" ContentType="application/vnd.openxmlformats-package.core-properties+xml"/>
  <Override PartName="/ppt/tags/tag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5" r:id="rId16"/>
    <p:sldId id="276" r:id="rId17"/>
    <p:sldId id="277" r:id="rId18"/>
    <p:sldId id="330" r:id="rId19"/>
    <p:sldId id="331" r:id="rId20"/>
    <p:sldId id="332" r:id="rId21"/>
    <p:sldId id="278" r:id="rId22"/>
    <p:sldId id="269" r:id="rId23"/>
    <p:sldId id="279"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280" r:id="rId40"/>
    <p:sldId id="281" r:id="rId41"/>
    <p:sldId id="282" r:id="rId42"/>
    <p:sldId id="283" r:id="rId43"/>
    <p:sldId id="284" r:id="rId44"/>
    <p:sldId id="285" r:id="rId45"/>
    <p:sldId id="286" r:id="rId46"/>
    <p:sldId id="287" r:id="rId47"/>
    <p:sldId id="288" r:id="rId48"/>
    <p:sldId id="289" r:id="rId49"/>
    <p:sldId id="335"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34" r:id="rId72"/>
    <p:sldId id="311" r:id="rId73"/>
    <p:sldId id="314" r:id="rId74"/>
    <p:sldId id="333"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25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D080BB-5AF7-4C4E-9C90-16F8CD568937}" type="datetimeFigureOut">
              <a:rPr lang="en-US" smtClean="0"/>
              <a:t>15-Mar-18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2F9B-F8B2-4608-BC3F-ACB75C5855E8}" type="slidenum">
              <a:rPr lang="en-US" smtClean="0"/>
              <a:t>‹#›</a:t>
            </a:fld>
            <a:endParaRPr lang="en-US"/>
          </a:p>
        </p:txBody>
      </p:sp>
    </p:spTree>
    <p:extLst>
      <p:ext uri="{BB962C8B-B14F-4D97-AF65-F5344CB8AC3E}">
        <p14:creationId xmlns:p14="http://schemas.microsoft.com/office/powerpoint/2010/main" val="980170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Algorithms that fall in this category combine (or </a:t>
            </a:r>
            <a:r>
              <a:rPr lang="en-US" altLang="en-US" b="1" smtClean="0"/>
              <a:t>aggregate</a:t>
            </a:r>
            <a:r>
              <a:rPr lang="en-US" altLang="en-US" smtClean="0"/>
              <a:t>) all the objectives of the problem into one single objective. The effect is that the multiobjective problem is transformed into a single objective one and single objective algorithms can be used.</a:t>
            </a:r>
            <a:r>
              <a:rPr lang="ro-RO" altLang="en-US" smtClean="0"/>
              <a:t> </a:t>
            </a:r>
            <a:r>
              <a:rPr lang="en-US" altLang="en-US" smtClean="0"/>
              <a:t>Under this category we can find: weighted-sum method, method of goal attainment.</a:t>
            </a:r>
            <a:endParaRPr lang="ro-RO" altLang="en-US" smtClean="0"/>
          </a:p>
          <a:p>
            <a:pPr marL="0" lvl="1"/>
            <a:r>
              <a:rPr lang="en-US" altLang="en-US" smtClean="0"/>
              <a:t>In </a:t>
            </a:r>
            <a:r>
              <a:rPr lang="en-US" altLang="en-US" sz="2400" b="1" smtClean="0"/>
              <a:t>Lexicographic ordering</a:t>
            </a:r>
            <a:r>
              <a:rPr lang="ro-RO" altLang="en-US" sz="2400" smtClean="0"/>
              <a:t> </a:t>
            </a:r>
            <a:r>
              <a:rPr lang="en-US" altLang="en-US" smtClean="0"/>
              <a:t>method the user (decision maker) has to rank all the objectives in order of their importance. Then the algorithm optimizes the first objective, then with the found solution tries to optimize the second objective, and so on. This method is sensitive to the ordering of the objectives.</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7D8BFF52-0998-4A7A-AA6D-7C564A781FF7}" type="slidenum">
              <a:rPr lang="en-US" altLang="en-US" smtClean="0"/>
              <a:pPr algn="r" eaLnBrk="1" hangingPunct="1">
                <a:spcBef>
                  <a:spcPct val="0"/>
                </a:spcBef>
              </a:pPr>
              <a:t>2</a:t>
            </a:fld>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512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9BD0397C-3445-405F-B85E-144876F99535}" type="slidenum">
              <a:rPr lang="en-US" altLang="en-US" smtClean="0"/>
              <a:pPr algn="r" eaLnBrk="1" hangingPunct="1">
                <a:spcBef>
                  <a:spcPct val="0"/>
                </a:spcBef>
              </a:pPr>
              <a:t>11</a:t>
            </a:fld>
            <a:endParaRPr lang="en-US" altLang="en-US" smtClean="0"/>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sz="900" smtClean="0"/>
              <a:t>Instead of having to perform a series of separate runs as in the case of the classical optimization methods.</a:t>
            </a:r>
          </a:p>
          <a:p>
            <a:pPr eaLnBrk="1" hangingPunct="1">
              <a:buFontTx/>
              <a:buChar char="•"/>
            </a:pPr>
            <a:r>
              <a:rPr lang="en-US" altLang="en-US" sz="900" smtClean="0"/>
              <a:t>The algorithms can easily deal with discontinuous or concave Pareto front, whereas these two issues are real concern for the classical approaches.</a:t>
            </a:r>
          </a:p>
          <a:p>
            <a:pPr eaLnBrk="1" hangingPunct="1">
              <a:buFontTx/>
              <a:buChar char="•"/>
            </a:pPr>
            <a:r>
              <a:rPr lang="en-US" altLang="en-US" sz="900" smtClean="0">
                <a:latin typeface="Times-Roman" charset="0"/>
              </a:rPr>
              <a:t>Stochastic approximation (SA) mimics the gradient search method from deterministic optimization, but in a rigorous statistical manner that takes into account the stochastic nature of the system model.</a:t>
            </a:r>
          </a:p>
          <a:p>
            <a:pPr eaLnBrk="1" hangingPunct="1"/>
            <a:endParaRPr lang="en-US" altLang="en-US" sz="900" smtClean="0">
              <a:latin typeface="Times-Roman" charset="0"/>
            </a:endParaRPr>
          </a:p>
          <a:p>
            <a:pPr eaLnBrk="1" hangingPunct="1">
              <a:buFontTx/>
              <a:buChar char="•"/>
            </a:pPr>
            <a:r>
              <a:rPr lang="en-US" altLang="en-US" sz="900" smtClean="0">
                <a:latin typeface="Times-Roman" charset="0"/>
              </a:rPr>
              <a:t>The goal of response surface methodology (RSM) is to obtain an approximate functional relationship between the input variables and the output objective function.</a:t>
            </a:r>
          </a:p>
          <a:p>
            <a:pPr eaLnBrk="1" hangingPunct="1">
              <a:buFontTx/>
              <a:buChar char="•"/>
            </a:pPr>
            <a:r>
              <a:rPr lang="en-US" altLang="en-US" sz="900" smtClean="0">
                <a:latin typeface="Times-Roman" charset="0"/>
              </a:rPr>
              <a:t>Simulated annealing: can be thought of as a variation of local search (for deterministic objective functions), in which the main idea is to accept all downhill (assume here a minimization problem) improving moves, but </a:t>
            </a:r>
            <a:r>
              <a:rPr lang="en-US" altLang="en-US" sz="900" i="1" smtClean="0">
                <a:latin typeface="Times-Italic" charset="0"/>
              </a:rPr>
              <a:t>sometimes </a:t>
            </a:r>
            <a:r>
              <a:rPr lang="en-US" altLang="en-US" sz="900" smtClean="0">
                <a:latin typeface="Times-Roman" charset="0"/>
              </a:rPr>
              <a:t>accept uphill moves, where the acceptance probability decreases to 0 at an appropriate rate. Slow in converging to good solutions.</a:t>
            </a:r>
          </a:p>
          <a:p>
            <a:pPr eaLnBrk="1" hangingPunct="1">
              <a:buFontTx/>
              <a:buChar char="•"/>
            </a:pPr>
            <a:r>
              <a:rPr lang="en-US" altLang="en-US" sz="900" smtClean="0">
                <a:latin typeface="Times-Roman" charset="0"/>
              </a:rPr>
              <a:t>Tabu search can be thought of as a variation on local search that incorporates two main strategies: adaptive memory and responsive exploration. The features of these strategies modify the neighborhood of a solution point as the search progresses, and thus determine the effectiveness of the algorithm. In particular, the modification from which the method derives its name forbids certain points (classifying them </a:t>
            </a:r>
            <a:r>
              <a:rPr lang="en-US" altLang="en-US" sz="900" i="1" smtClean="0">
                <a:latin typeface="Times-Italic" charset="0"/>
              </a:rPr>
              <a:t>tabu</a:t>
            </a:r>
            <a:r>
              <a:rPr lang="en-US" altLang="en-US" sz="900" smtClean="0">
                <a:latin typeface="Times-Roman" charset="0"/>
              </a:rPr>
              <a:t>) from belonging to the current neighborhood of points being considered. Thus, for example, short-term memory can prevent the search from revisiting recently visited points, whereas longer-term memory can encourage moves that have historically led to improvements (intensification) and moves into previously unexplored regions of the search space (diversification).</a:t>
            </a:r>
          </a:p>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09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DAE40267-12AA-4DB6-B696-897A81D1AA89}" type="slidenum">
              <a:rPr lang="en-US" altLang="en-US" smtClean="0"/>
              <a:pPr algn="r" eaLnBrk="1" hangingPunct="1">
                <a:spcBef>
                  <a:spcPct val="0"/>
                </a:spcBef>
              </a:pPr>
              <a:t>3</a:t>
            </a:fld>
            <a:endParaRPr lang="en-US" altLang="en-US" smtClean="0"/>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19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ABB681E1-D410-41D1-B45B-3C566E1A3313}" type="slidenum">
              <a:rPr lang="en-US" altLang="en-US" smtClean="0"/>
              <a:pPr algn="r" eaLnBrk="1" hangingPunct="1">
                <a:spcBef>
                  <a:spcPct val="0"/>
                </a:spcBef>
              </a:pPr>
              <a:t>4</a:t>
            </a:fld>
            <a:endParaRPr lang="en-US" altLang="en-US" smtClean="0"/>
          </a:p>
        </p:txBody>
      </p:sp>
      <p:sp>
        <p:nvSpPr>
          <p:cNvPr id="41988" name="Rectangle 2"/>
          <p:cNvSpPr>
            <a:spLocks noGrp="1" noRot="1" noChangeAspect="1" noChangeArrowheads="1" noTextEdit="1"/>
          </p:cNvSpPr>
          <p:nvPr>
            <p:ph type="sldImg"/>
          </p:nvPr>
        </p:nvSpPr>
        <p:spPr>
          <a:ln/>
        </p:spPr>
      </p:sp>
      <p:sp>
        <p:nvSpPr>
          <p:cNvPr id="419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B68F5F0C-C0A9-4DD1-BBB1-4A15BD8D843D}" type="slidenum">
              <a:rPr lang="en-US" altLang="en-US" smtClean="0"/>
              <a:pPr algn="r" eaLnBrk="1" hangingPunct="1">
                <a:spcBef>
                  <a:spcPct val="0"/>
                </a:spcBef>
              </a:pPr>
              <a:t>5</a:t>
            </a:fld>
            <a:endParaRPr lang="en-US" altLang="en-US" smtClean="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o-RO" altLang="en-US" smtClean="0"/>
              <a:t>Cand a nu e mai rau decat b in toate obiectivele, dar nici nu gasim un obiectiv la care a sa fie clar mai bun decat b, atunci se numeste dominanta slaba a lui a fata de b.</a:t>
            </a: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95825FAA-36FC-4DC0-9988-88441C3FD348}" type="slidenum">
              <a:rPr lang="en-US" altLang="en-US" smtClean="0"/>
              <a:pPr algn="r" eaLnBrk="1" hangingPunct="1">
                <a:spcBef>
                  <a:spcPct val="0"/>
                </a:spcBef>
              </a:pPr>
              <a:t>7</a:t>
            </a:fld>
            <a:endParaRPr lang="en-US" altLang="en-US" smtClean="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smtClean="0"/>
              <a:t>The point A represents a solution which incurs a near-minimum cost but is highly accident-prone (predispus).</a:t>
            </a:r>
          </a:p>
          <a:p>
            <a:pPr eaLnBrk="1" hangingPunct="1">
              <a:buFontTx/>
              <a:buChar char="•"/>
            </a:pPr>
            <a:r>
              <a:rPr lang="en-US" altLang="en-US" smtClean="0"/>
              <a:t>On the other hand, the point B represents a solution which is costly but is near least accident-prone.</a:t>
            </a:r>
          </a:p>
          <a:p>
            <a:pPr eaLnBrk="1" hangingPunct="1">
              <a:buFontTx/>
              <a:buChar char="•"/>
            </a:pPr>
            <a:r>
              <a:rPr lang="en-US" altLang="en-US" b="1" smtClean="0"/>
              <a:t>One cannot really say whether solution A is better than solution B</a:t>
            </a:r>
            <a:r>
              <a:rPr lang="en-US" altLang="en-US" smtClean="0"/>
              <a:t>, or vice versa because one solution is better than other in one objective but is worse in other.</a:t>
            </a:r>
          </a:p>
          <a:p>
            <a:pPr eaLnBrk="1" hangingPunct="1">
              <a:buFontTx/>
              <a:buChar char="•"/>
            </a:pPr>
            <a:r>
              <a:rPr lang="en-US" altLang="en-US" b="1" smtClean="0"/>
              <a:t>The solution C is not optimal because there exists another solution D in the search space, which is better than solution C in both objectives</a:t>
            </a:r>
          </a:p>
          <a:p>
            <a:pPr eaLnBrk="1" hangingPunct="1">
              <a:buFontTx/>
              <a:buChar char="•"/>
            </a:pPr>
            <a:r>
              <a:rPr lang="en-US" altLang="en-US" smtClean="0"/>
              <a:t>One cannot conclude about an absolute hierarchy of solutions </a:t>
            </a:r>
            <a:r>
              <a:rPr lang="en-US" altLang="en-US" b="1" smtClean="0"/>
              <a:t>A, B, D</a:t>
            </a:r>
            <a:r>
              <a:rPr lang="en-US" altLang="en-US" smtClean="0"/>
              <a:t>, or any other solution in the set. </a:t>
            </a:r>
          </a:p>
          <a:p>
            <a:pPr eaLnBrk="1" hangingPunct="1">
              <a:buFontTx/>
              <a:buChar char="•"/>
            </a:pPr>
            <a:r>
              <a:rPr lang="en-US" altLang="en-US" smtClean="0"/>
              <a:t>These solutions are known as </a:t>
            </a:r>
            <a:r>
              <a:rPr lang="en-US" altLang="en-US" b="1" smtClean="0"/>
              <a:t>Pareto-Optimal solutions</a:t>
            </a:r>
            <a:r>
              <a:rPr lang="en-US" altLang="en-US" smtClean="0"/>
              <a:t> (named after Italian economist Vilfredo Pareto (1906))</a:t>
            </a:r>
          </a:p>
          <a:p>
            <a:pPr eaLnBrk="1" hangingPunct="1">
              <a:buFontTx/>
              <a:buChar char="•"/>
            </a:pPr>
            <a:r>
              <a:rPr lang="en-US" altLang="en-US" smtClean="0"/>
              <a:t>The set of the best compromise solutions is referred to as the </a:t>
            </a:r>
            <a:r>
              <a:rPr lang="en-US" altLang="en-US" b="1" smtClean="0"/>
              <a:t>Pareto-ideal set, characterized by the fact</a:t>
            </a:r>
            <a:r>
              <a:rPr lang="en-US" altLang="en-US" smtClean="0"/>
              <a:t> that starting from a solution within the set, </a:t>
            </a:r>
            <a:r>
              <a:rPr lang="en-US" altLang="en-US" b="1" smtClean="0"/>
              <a:t>one objective can only be improved at the expense of at least one other objective.</a:t>
            </a:r>
          </a:p>
          <a:p>
            <a:pPr eaLnBrk="1" hangingPunct="1">
              <a:buFontTx/>
              <a:buChar char="•"/>
            </a:pPr>
            <a:r>
              <a:rPr lang="en-US" altLang="en-US" smtClean="0"/>
              <a:t>In front of Pareto-Optimal front are un-attainable solutions corresponding to the optimal of both objectives.</a:t>
            </a:r>
          </a:p>
          <a:p>
            <a:pPr eaLnBrk="1" hangingPunct="1">
              <a:buFontTx/>
              <a:buChar char="•"/>
            </a:pPr>
            <a:r>
              <a:rPr lang="en-US" altLang="en-US" b="1" smtClean="0"/>
              <a:t>The area behind the Pareto-Optimal front is known as feasible search space or feasible design space.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41FE34A3-C80C-486E-A162-2A0583C99583}" type="slidenum">
              <a:rPr lang="en-US" altLang="en-US" smtClean="0"/>
              <a:pPr algn="r" eaLnBrk="1" hangingPunct="1">
                <a:spcBef>
                  <a:spcPct val="0"/>
                </a:spcBef>
              </a:pPr>
              <a:t>8</a:t>
            </a:fld>
            <a:endParaRPr lang="en-US" altLang="en-US" smtClean="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smtClean="0">
                <a:cs typeface="Times New Roman" pitchFamily="18" charset="0"/>
              </a:rPr>
              <a:t>This research area remained unexplored until recently it has received a lot of interest because a GA is capable of finding multiple optimum solutions in one single run. </a:t>
            </a:r>
          </a:p>
          <a:p>
            <a:pPr eaLnBrk="1" hangingPunct="1">
              <a:buFontTx/>
              <a:buChar char="•"/>
            </a:pPr>
            <a:r>
              <a:rPr lang="en-US" altLang="en-US" smtClean="0">
                <a:cs typeface="Times New Roman" pitchFamily="18" charset="0"/>
              </a:rPr>
              <a:t>High-level information is used to choose one of the trade-off solutions.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81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51FCCE94-624A-44EF-A2FC-EECD64719AC7}" type="slidenum">
              <a:rPr lang="en-US" altLang="en-US" smtClean="0"/>
              <a:pPr algn="r" eaLnBrk="1" hangingPunct="1">
                <a:spcBef>
                  <a:spcPct val="0"/>
                </a:spcBef>
              </a:pPr>
              <a:t>9</a:t>
            </a:fld>
            <a:endParaRPr lang="en-US" altLang="en-US" smtClean="0"/>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Char char="•"/>
            </a:pPr>
            <a:r>
              <a:rPr lang="en-US" altLang="en-US" sz="1000" smtClean="0">
                <a:cs typeface="Times New Roman" pitchFamily="18" charset="0"/>
              </a:rPr>
              <a:t>Also known as the simple GA</a:t>
            </a:r>
          </a:p>
          <a:p>
            <a:pPr marL="228600" indent="-228600" eaLnBrk="1" hangingPunct="1">
              <a:buFontTx/>
              <a:buChar char="•"/>
            </a:pPr>
            <a:r>
              <a:rPr lang="en-US" altLang="en-US" sz="1000" b="1" smtClean="0">
                <a:cs typeface="Times New Roman" pitchFamily="18" charset="0"/>
              </a:rPr>
              <a:t>Representation:</a:t>
            </a:r>
            <a:r>
              <a:rPr lang="en-US" altLang="en-US" sz="1000" smtClean="0">
                <a:cs typeface="Times New Roman" pitchFamily="18" charset="0"/>
              </a:rPr>
              <a:t> </a:t>
            </a:r>
          </a:p>
          <a:p>
            <a:pPr marL="228600" indent="-228600" eaLnBrk="1" hangingPunct="1"/>
            <a:r>
              <a:rPr lang="en-US" altLang="en-US" sz="1000" smtClean="0">
                <a:cs typeface="Times New Roman" pitchFamily="18" charset="0"/>
              </a:rPr>
              <a:t>	1. The first step is to encode problem variables or individuals such as binary strings, real numbers, or complex computer code.</a:t>
            </a:r>
          </a:p>
          <a:p>
            <a:pPr marL="228600" indent="-228600" eaLnBrk="1" hangingPunct="1">
              <a:buFontTx/>
              <a:buChar char="•"/>
            </a:pPr>
            <a:r>
              <a:rPr lang="en-US" altLang="en-US" sz="1000" b="1" smtClean="0">
                <a:cs typeface="Times New Roman" pitchFamily="18" charset="0"/>
              </a:rPr>
              <a:t>Initialization</a:t>
            </a:r>
          </a:p>
          <a:p>
            <a:pPr marL="228600" indent="-228600" eaLnBrk="1" hangingPunct="1"/>
            <a:r>
              <a:rPr lang="en-US" altLang="en-US" sz="1000" smtClean="0">
                <a:cs typeface="Times New Roman" pitchFamily="18" charset="0"/>
              </a:rPr>
              <a:t>         1. The initial population of individuals or chromosomes can be generated randomly or by using prior knowledge of possibly good solutions.</a:t>
            </a:r>
          </a:p>
          <a:p>
            <a:pPr marL="228600" indent="-228600" eaLnBrk="1" hangingPunct="1"/>
            <a:r>
              <a:rPr lang="en-US" altLang="en-US" sz="1000" smtClean="0">
                <a:cs typeface="Times New Roman" pitchFamily="18" charset="0"/>
              </a:rPr>
              <a:t>         3. Without any knowledge of the problem domain, the GA begins to process population of individuals. </a:t>
            </a:r>
          </a:p>
          <a:p>
            <a:pPr marL="228600" indent="-228600" eaLnBrk="1" hangingPunct="1">
              <a:buFontTx/>
              <a:buChar char="•"/>
            </a:pPr>
            <a:r>
              <a:rPr lang="en-US" altLang="en-US" sz="900" b="1" smtClean="0">
                <a:cs typeface="Times New Roman" pitchFamily="18" charset="0"/>
              </a:rPr>
              <a:t>Fitness Evaluation:</a:t>
            </a:r>
            <a:r>
              <a:rPr lang="en-US" altLang="en-US" sz="900" smtClean="0">
                <a:cs typeface="Times New Roman" pitchFamily="18" charset="0"/>
              </a:rPr>
              <a:t> </a:t>
            </a:r>
          </a:p>
          <a:p>
            <a:pPr marL="228600" indent="-228600" eaLnBrk="1" hangingPunct="1"/>
            <a:r>
              <a:rPr lang="en-US" altLang="en-US" sz="900" smtClean="0">
                <a:cs typeface="Times New Roman" pitchFamily="18" charset="0"/>
              </a:rPr>
              <a:t>	1. Each individual is assigned a fitness value as a measure how well the the individual optimizes an objective function</a:t>
            </a:r>
          </a:p>
          <a:p>
            <a:pPr marL="228600" indent="-228600" eaLnBrk="1" hangingPunct="1"/>
            <a:r>
              <a:rPr lang="en-US" altLang="en-US" sz="900" smtClean="0">
                <a:cs typeface="Times New Roman" pitchFamily="18" charset="0"/>
              </a:rPr>
              <a:t>	2. At each generation, the fitness value of each chromosome is calculated</a:t>
            </a:r>
          </a:p>
          <a:p>
            <a:pPr marL="228600" indent="-228600" eaLnBrk="1" hangingPunct="1"/>
            <a:r>
              <a:rPr lang="en-US" altLang="en-US" sz="900" smtClean="0">
                <a:cs typeface="Times New Roman" pitchFamily="18" charset="0"/>
              </a:rPr>
              <a:t>	3. The task of a GA is to find solutions that have high values among the set of all possible solutions</a:t>
            </a:r>
          </a:p>
          <a:p>
            <a:pPr marL="228600" indent="-228600" eaLnBrk="1" hangingPunct="1">
              <a:buFontTx/>
              <a:buChar char="•"/>
            </a:pPr>
            <a:r>
              <a:rPr lang="en-US" altLang="en-US" sz="900" b="1" smtClean="0">
                <a:cs typeface="Times New Roman" pitchFamily="18" charset="0"/>
              </a:rPr>
              <a:t>Terminate Condition:</a:t>
            </a:r>
          </a:p>
          <a:p>
            <a:pPr marL="228600" indent="-228600" eaLnBrk="1" hangingPunct="1"/>
            <a:r>
              <a:rPr lang="en-US" altLang="en-US" sz="900" b="1" smtClean="0">
                <a:cs typeface="Times New Roman" pitchFamily="18" charset="0"/>
              </a:rPr>
              <a:t>	</a:t>
            </a:r>
            <a:r>
              <a:rPr lang="en-US" altLang="en-US" sz="900" smtClean="0">
                <a:cs typeface="Times New Roman" pitchFamily="18" charset="0"/>
              </a:rPr>
              <a:t>1. The evolution continues over a number of generations using selection and the genetic operators until a terminate condition is met. </a:t>
            </a:r>
          </a:p>
          <a:p>
            <a:pPr marL="228600" indent="-228600" eaLnBrk="1" hangingPunct="1"/>
            <a:r>
              <a:rPr lang="en-US" altLang="en-US" sz="900" smtClean="0">
                <a:cs typeface="Times New Roman" pitchFamily="18" charset="0"/>
              </a:rPr>
              <a:t>   	2. There are several potential termination condition including reaching a maximum number of generation or evolving an optimal fit individual</a:t>
            </a:r>
            <a:endParaRPr lang="en-US" altLang="en-US" sz="900" b="1" smtClean="0">
              <a:cs typeface="Times New Roman" pitchFamily="18" charset="0"/>
            </a:endParaRPr>
          </a:p>
          <a:p>
            <a:pPr marL="228600" indent="-228600" eaLnBrk="1" hangingPunct="1"/>
            <a:r>
              <a:rPr lang="en-US" altLang="en-US" sz="900" smtClean="0">
                <a:cs typeface="Times New Roman" pitchFamily="18" charset="0"/>
              </a:rPr>
              <a:t>Candidate individuals are allowed to evolve over a number of generations</a:t>
            </a:r>
          </a:p>
          <a:p>
            <a:pPr marL="228600" indent="-228600" eaLnBrk="1" hangingPunct="1">
              <a:buFontTx/>
              <a:buChar char="•"/>
            </a:pPr>
            <a:r>
              <a:rPr lang="en-US" altLang="en-US" sz="900" smtClean="0">
                <a:cs typeface="Times New Roman" pitchFamily="18" charset="0"/>
              </a:rPr>
              <a:t>The best individuals survive, mate and create offspring (selection, crossover, mutation operators)</a:t>
            </a:r>
          </a:p>
          <a:p>
            <a:pPr marL="228600" indent="-228600" eaLnBrk="1" hangingPunct="1">
              <a:buFontTx/>
              <a:buChar char="•"/>
            </a:pPr>
            <a:r>
              <a:rPr lang="en-US" altLang="en-US" sz="900" smtClean="0">
                <a:cs typeface="Times New Roman" pitchFamily="18" charset="0"/>
              </a:rPr>
              <a:t>Evolving individuals over time leads to better population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294967295"/>
          </p:nvPr>
        </p:nvSpPr>
        <p:spPr bwMode="auto">
          <a:xfrm>
            <a:off x="0" y="8684246"/>
            <a:ext cx="2972013" cy="4582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r>
              <a:rPr lang="en-US" altLang="en-US"/>
              <a:t>Copyright © 2004 - Dr. Yair Levy (levyy@nova.edu), all rights reserved worldwide </a:t>
            </a:r>
          </a:p>
        </p:txBody>
      </p:sp>
      <p:sp>
        <p:nvSpPr>
          <p:cNvPr id="491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31863" eaLnBrk="0" hangingPunct="0">
              <a:spcBef>
                <a:spcPct val="30000"/>
              </a:spcBef>
              <a:defRPr sz="1200">
                <a:solidFill>
                  <a:schemeClr val="tx1"/>
                </a:solidFill>
                <a:latin typeface="Arial" pitchFamily="34" charset="0"/>
                <a:cs typeface="Arial" pitchFamily="34" charset="0"/>
              </a:defRPr>
            </a:lvl1pPr>
            <a:lvl2pPr marL="742950" indent="-285750" algn="l" defTabSz="931863" eaLnBrk="0" hangingPunct="0">
              <a:spcBef>
                <a:spcPct val="30000"/>
              </a:spcBef>
              <a:defRPr sz="1200">
                <a:solidFill>
                  <a:schemeClr val="tx1"/>
                </a:solidFill>
                <a:latin typeface="Arial" pitchFamily="34" charset="0"/>
                <a:cs typeface="Arial" pitchFamily="34" charset="0"/>
              </a:defRPr>
            </a:lvl2pPr>
            <a:lvl3pPr marL="1143000" indent="-228600" algn="l" defTabSz="931863" eaLnBrk="0" hangingPunct="0">
              <a:spcBef>
                <a:spcPct val="30000"/>
              </a:spcBef>
              <a:defRPr sz="1200">
                <a:solidFill>
                  <a:schemeClr val="tx1"/>
                </a:solidFill>
                <a:latin typeface="Arial" pitchFamily="34" charset="0"/>
                <a:cs typeface="Arial" pitchFamily="34" charset="0"/>
              </a:defRPr>
            </a:lvl3pPr>
            <a:lvl4pPr marL="1600200" indent="-228600" algn="l" defTabSz="931863" eaLnBrk="0" hangingPunct="0">
              <a:spcBef>
                <a:spcPct val="30000"/>
              </a:spcBef>
              <a:defRPr sz="1200">
                <a:solidFill>
                  <a:schemeClr val="tx1"/>
                </a:solidFill>
                <a:latin typeface="Arial" pitchFamily="34" charset="0"/>
                <a:cs typeface="Arial" pitchFamily="34" charset="0"/>
              </a:defRPr>
            </a:lvl4pPr>
            <a:lvl5pPr marL="2057400" indent="-228600" algn="l" defTabSz="931863" eaLnBrk="0" hangingPunct="0">
              <a:spcBef>
                <a:spcPct val="30000"/>
              </a:spcBef>
              <a:defRPr sz="1200">
                <a:solidFill>
                  <a:schemeClr val="tx1"/>
                </a:solidFill>
                <a:latin typeface="Arial" pitchFamily="34" charset="0"/>
                <a:cs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1D7DDDE0-C460-4B1E-BCC3-DCD4A44FA6E3}" type="slidenum">
              <a:rPr lang="en-US" altLang="en-US" smtClean="0"/>
              <a:pPr algn="r" eaLnBrk="1" hangingPunct="1">
                <a:spcBef>
                  <a:spcPct val="0"/>
                </a:spcBef>
              </a:pPr>
              <a:t>10</a:t>
            </a:fld>
            <a:endParaRPr lang="en-US" altLang="en-US" smtClean="0"/>
          </a:p>
        </p:txBody>
      </p:sp>
      <p:sp>
        <p:nvSpPr>
          <p:cNvPr id="49156" name="Rectangle 2050"/>
          <p:cNvSpPr>
            <a:spLocks noGrp="1" noRot="1" noChangeAspect="1" noChangeArrowheads="1" noTextEdit="1"/>
          </p:cNvSpPr>
          <p:nvPr>
            <p:ph type="sldImg"/>
          </p:nvPr>
        </p:nvSpPr>
        <p:spPr>
          <a:solidFill>
            <a:srgbClr val="FFFFFF"/>
          </a:solidFill>
          <a:ln/>
        </p:spPr>
      </p:sp>
      <p:sp>
        <p:nvSpPr>
          <p:cNvPr id="49157" name="Rectangle 2051"/>
          <p:cNvSpPr>
            <a:spLocks noGrp="1" noChangeArrowheads="1"/>
          </p:cNvSpPr>
          <p:nvPr>
            <p:ph type="body" idx="1"/>
          </p:nvPr>
        </p:nvSpPr>
        <p:spPr>
          <a:solidFill>
            <a:srgbClr val="FFFFFF"/>
          </a:solidFill>
          <a:ln>
            <a:solidFill>
              <a:srgbClr val="000000"/>
            </a:solidFill>
          </a:ln>
        </p:spPr>
        <p:txBody>
          <a:bodyPr/>
          <a:lstStyle/>
          <a:p>
            <a:pPr marL="228600" indent="-228600" eaLnBrk="1" hangingPunct="1">
              <a:buFontTx/>
              <a:buChar char="•"/>
            </a:pPr>
            <a:r>
              <a:rPr lang="en-US" altLang="en-US" sz="900" b="1" smtClean="0">
                <a:cs typeface="Times New Roman" pitchFamily="18" charset="0"/>
              </a:rPr>
              <a:t>Genetic Operators:	</a:t>
            </a:r>
          </a:p>
          <a:p>
            <a:pPr marL="228600" indent="-228600" eaLnBrk="1" hangingPunct="1"/>
            <a:r>
              <a:rPr lang="en-US" altLang="en-US" sz="900" b="1" i="1" smtClean="0">
                <a:cs typeface="Times New Roman" pitchFamily="18" charset="0"/>
              </a:rPr>
              <a:t>1. Selection operator:</a:t>
            </a:r>
            <a:r>
              <a:rPr lang="en-US" altLang="en-US" sz="900" smtClean="0">
                <a:cs typeface="Times New Roman" pitchFamily="18" charset="0"/>
              </a:rPr>
              <a:t> in tournament selection individuals are selected at random for a tournament and the best individual is selected into the mating pool.</a:t>
            </a:r>
          </a:p>
          <a:p>
            <a:pPr marL="228600" indent="-228600" eaLnBrk="1" hangingPunct="1"/>
            <a:r>
              <a:rPr lang="en-US" altLang="en-US" sz="900" b="1" i="1" smtClean="0">
                <a:cs typeface="Times New Roman" pitchFamily="18" charset="0"/>
              </a:rPr>
              <a:t>2. Crossover operator</a:t>
            </a:r>
            <a:r>
              <a:rPr lang="en-US" altLang="en-US" sz="900" smtClean="0">
                <a:cs typeface="Times New Roman" pitchFamily="18" charset="0"/>
              </a:rPr>
              <a:t> is inspired by the role of sexual reproduction in creating new and different individuals from two parents. The mechanism works by mixing </a:t>
            </a:r>
          </a:p>
          <a:p>
            <a:pPr marL="228600" indent="-228600" eaLnBrk="1" hangingPunct="1"/>
            <a:r>
              <a:rPr lang="en-US" altLang="en-US" sz="900" smtClean="0">
                <a:cs typeface="Times New Roman" pitchFamily="18" charset="0"/>
              </a:rPr>
              <a:t>the genes of good solution with genes from other also good solutions. Two candidate solutions with high fitness are selected randomly from the mating pool. Then crossover operator such as single point crossover is used to swap genes in order to produce new pair of offspring that are likely to be better individuals. </a:t>
            </a:r>
          </a:p>
          <a:p>
            <a:pPr marL="228600" indent="-228600" eaLnBrk="1" hangingPunct="1"/>
            <a:r>
              <a:rPr lang="en-US" altLang="en-US" sz="900" b="1" i="1" smtClean="0">
                <a:cs typeface="Times New Roman" pitchFamily="18" charset="0"/>
              </a:rPr>
              <a:t>3. Mutation operator</a:t>
            </a:r>
            <a:r>
              <a:rPr lang="en-US" altLang="en-US" sz="900" smtClean="0">
                <a:cs typeface="Times New Roman" pitchFamily="18" charset="0"/>
              </a:rPr>
              <a:t> is inspired by the role of mutation in natural selection. With binary coded GAs, this means flipping a 0 bit to a 1 bit or vice versa. Mutation yields a new individual which mostly less fit than its parent. Nevertheless, mutation is used to prevent the GA from getting trapped in a local minimum or maximum. Hence, it is often used as a mean of diversifying converging population</a:t>
            </a:r>
          </a:p>
          <a:p>
            <a:pPr marL="228600" indent="-228600" eaLnBrk="1" hangingPunct="1"/>
            <a:r>
              <a:rPr lang="en-US" altLang="en-US" sz="900" b="1" smtClean="0">
                <a:cs typeface="Times New Roman" pitchFamily="18" charset="0"/>
              </a:rPr>
              <a:t>Multi-objective Fitness:</a:t>
            </a:r>
          </a:p>
          <a:p>
            <a:pPr marL="228600" indent="-228600" eaLnBrk="1" hangingPunct="1">
              <a:buFontTx/>
              <a:buAutoNum type="arabicPeriod"/>
            </a:pPr>
            <a:r>
              <a:rPr lang="en-US" altLang="en-US" sz="900" b="1" smtClean="0">
                <a:cs typeface="Times New Roman" pitchFamily="18" charset="0"/>
              </a:rPr>
              <a:t>Non-dominated (best)</a:t>
            </a:r>
          </a:p>
          <a:p>
            <a:pPr marL="228600" indent="-228600" eaLnBrk="1" hangingPunct="1">
              <a:buFontTx/>
              <a:buAutoNum type="arabicPeriod"/>
            </a:pPr>
            <a:r>
              <a:rPr lang="en-US" altLang="en-US" sz="900" b="1" smtClean="0">
                <a:cs typeface="Times New Roman" pitchFamily="18" charset="0"/>
              </a:rPr>
              <a:t>Dominated but feasible (average)</a:t>
            </a:r>
          </a:p>
          <a:p>
            <a:pPr marL="228600" indent="-228600" eaLnBrk="1" hangingPunct="1">
              <a:buFontTx/>
              <a:buAutoNum type="arabicPeriod"/>
            </a:pPr>
            <a:r>
              <a:rPr lang="en-US" altLang="en-US" sz="900" b="1" smtClean="0">
                <a:cs typeface="Times New Roman" pitchFamily="18" charset="0"/>
              </a:rPr>
              <a:t>Infeasible points (worst)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5E6035-87C9-4409-BC59-45BF7D7236BB}" type="datetimeFigureOut">
              <a:rPr lang="en-US" smtClean="0"/>
              <a:t>15-Mar-18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386999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5E6035-87C9-4409-BC59-45BF7D7236BB}" type="datetimeFigureOut">
              <a:rPr lang="en-US" smtClean="0"/>
              <a:t>15-Mar-18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3398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5E6035-87C9-4409-BC59-45BF7D7236BB}" type="datetimeFigureOut">
              <a:rPr lang="en-US" smtClean="0"/>
              <a:t>15-Mar-18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2929852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5E6035-87C9-4409-BC59-45BF7D7236BB}" type="datetimeFigureOut">
              <a:rPr lang="en-US" smtClean="0"/>
              <a:t>15-Mar-18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2860141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5E6035-87C9-4409-BC59-45BF7D7236BB}" type="datetimeFigureOut">
              <a:rPr lang="en-US" smtClean="0"/>
              <a:t>15-Mar-18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322062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5E6035-87C9-4409-BC59-45BF7D7236BB}" type="datetimeFigureOut">
              <a:rPr lang="en-US" smtClean="0"/>
              <a:t>15-Mar-18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371682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5E6035-87C9-4409-BC59-45BF7D7236BB}" type="datetimeFigureOut">
              <a:rPr lang="en-US" smtClean="0"/>
              <a:t>15-Mar-18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3132138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5E6035-87C9-4409-BC59-45BF7D7236BB}" type="datetimeFigureOut">
              <a:rPr lang="en-US" smtClean="0"/>
              <a:t>15-Mar-18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253583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5E6035-87C9-4409-BC59-45BF7D7236BB}" type="datetimeFigureOut">
              <a:rPr lang="en-US" smtClean="0"/>
              <a:t>15-Mar-18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185841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5E6035-87C9-4409-BC59-45BF7D7236BB}" type="datetimeFigureOut">
              <a:rPr lang="en-US" smtClean="0"/>
              <a:t>15-Mar-18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897291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5E6035-87C9-4409-BC59-45BF7D7236BB}" type="datetimeFigureOut">
              <a:rPr lang="en-US" smtClean="0"/>
              <a:t>15-Mar-18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B58A53-2AA8-47C6-87C7-B365C139406D}" type="slidenum">
              <a:rPr lang="en-US" smtClean="0"/>
              <a:t>‹#›</a:t>
            </a:fld>
            <a:endParaRPr lang="en-US"/>
          </a:p>
        </p:txBody>
      </p:sp>
    </p:spTree>
    <p:extLst>
      <p:ext uri="{BB962C8B-B14F-4D97-AF65-F5344CB8AC3E}">
        <p14:creationId xmlns:p14="http://schemas.microsoft.com/office/powerpoint/2010/main" val="359567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E6035-87C9-4409-BC59-45BF7D7236BB}" type="datetimeFigureOut">
              <a:rPr lang="en-US" smtClean="0"/>
              <a:t>15-Mar-18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58A53-2AA8-47C6-87C7-B365C139406D}" type="slidenum">
              <a:rPr lang="en-US" smtClean="0"/>
              <a:t>‹#›</a:t>
            </a:fld>
            <a:endParaRPr lang="en-US"/>
          </a:p>
        </p:txBody>
      </p:sp>
    </p:spTree>
    <p:extLst>
      <p:ext uri="{BB962C8B-B14F-4D97-AF65-F5344CB8AC3E}">
        <p14:creationId xmlns:p14="http://schemas.microsoft.com/office/powerpoint/2010/main" val="1137810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7.xml"/><Relationship Id="rId4" Type="http://schemas.openxmlformats.org/officeDocument/2006/relationships/image" Target="../media/image21.wmf"/></Relationships>
</file>

<file path=ppt/slides/_rels/slide18.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8.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7.xml"/><Relationship Id="rId4" Type="http://schemas.openxmlformats.org/officeDocument/2006/relationships/image" Target="../media/image69.wmf"/></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oleObject" Target="../embeddings/oleObject2.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4.v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oleObject" Target="../embeddings/oleObject4.bin"/></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1219200" y="250825"/>
            <a:ext cx="7772400" cy="1470025"/>
          </a:xfrm>
        </p:spPr>
        <p:txBody>
          <a:bodyPr/>
          <a:lstStyle/>
          <a:p>
            <a:pPr eaLnBrk="1" hangingPunct="1"/>
            <a:r>
              <a:rPr lang="en-GB" altLang="en-US" sz="4000" b="1" smtClean="0">
                <a:latin typeface="Comic Sans MS" pitchFamily="66" charset="0"/>
              </a:rPr>
              <a:t>EASTERN MEDITERRANEAN UNIVERSITY</a:t>
            </a:r>
            <a:r>
              <a:rPr lang="en-US" altLang="en-US" sz="4000" smtClean="0"/>
              <a:t> </a:t>
            </a:r>
          </a:p>
        </p:txBody>
      </p:sp>
      <p:sp>
        <p:nvSpPr>
          <p:cNvPr id="5" name="Rectangle 3"/>
          <p:cNvSpPr>
            <a:spLocks noGrp="1" noChangeArrowheads="1"/>
          </p:cNvSpPr>
          <p:nvPr>
            <p:ph type="subTitle" idx="1"/>
          </p:nvPr>
        </p:nvSpPr>
        <p:spPr>
          <a:xfrm>
            <a:off x="228600" y="1828800"/>
            <a:ext cx="8991600" cy="2590800"/>
          </a:xfrm>
        </p:spPr>
        <p:txBody>
          <a:bodyPr>
            <a:normAutofit/>
          </a:bodyPr>
          <a:lstStyle/>
          <a:p>
            <a:pPr eaLnBrk="1" hangingPunct="1">
              <a:lnSpc>
                <a:spcPct val="80000"/>
              </a:lnSpc>
            </a:pPr>
            <a:r>
              <a:rPr lang="en-US" altLang="en-US" sz="2800" dirty="0" smtClean="0">
                <a:latin typeface="Comic Sans MS" pitchFamily="66" charset="0"/>
              </a:rPr>
              <a:t>Computer Engineering Department</a:t>
            </a:r>
          </a:p>
          <a:p>
            <a:pPr eaLnBrk="1" hangingPunct="1">
              <a:lnSpc>
                <a:spcPct val="80000"/>
              </a:lnSpc>
            </a:pPr>
            <a:endParaRPr lang="en-US" altLang="en-US" sz="2800" dirty="0" smtClean="0">
              <a:latin typeface="Comic Sans MS" pitchFamily="66" charset="0"/>
            </a:endParaRPr>
          </a:p>
          <a:p>
            <a:pPr eaLnBrk="1" hangingPunct="1">
              <a:lnSpc>
                <a:spcPct val="80000"/>
              </a:lnSpc>
            </a:pPr>
            <a:r>
              <a:rPr lang="en-US" altLang="en-US" sz="2800" dirty="0" smtClean="0">
                <a:latin typeface="Comic Sans MS" pitchFamily="66" charset="0"/>
              </a:rPr>
              <a:t>CMPE538 </a:t>
            </a:r>
          </a:p>
          <a:p>
            <a:pPr eaLnBrk="1" hangingPunct="1">
              <a:lnSpc>
                <a:spcPct val="80000"/>
              </a:lnSpc>
            </a:pPr>
            <a:r>
              <a:rPr lang="tr-TR" altLang="en-US" sz="2800" dirty="0" smtClean="0">
                <a:solidFill>
                  <a:srgbClr val="FF6600"/>
                </a:solidFill>
                <a:latin typeface="Comic Sans MS" pitchFamily="66" charset="0"/>
              </a:rPr>
              <a:t>EVOLUTIONARY MULTI-OBJECTIVE OPTIMIZATION</a:t>
            </a:r>
            <a:r>
              <a:rPr lang="en-US" altLang="en-US" sz="2800" dirty="0" smtClean="0">
                <a:solidFill>
                  <a:srgbClr val="FF6600"/>
                </a:solidFill>
              </a:rPr>
              <a:t> </a:t>
            </a:r>
          </a:p>
          <a:p>
            <a:pPr>
              <a:lnSpc>
                <a:spcPct val="80000"/>
              </a:lnSpc>
            </a:pPr>
            <a:r>
              <a:rPr lang="en-GB" altLang="en-US" sz="2000" dirty="0"/>
              <a:t>https://staff.emu.edu.tr/ahmetunveren/en/teaching/cmpe538</a:t>
            </a:r>
            <a:r>
              <a:rPr lang="en-US" altLang="en-US" sz="2800" dirty="0" smtClean="0"/>
              <a:t> </a:t>
            </a:r>
            <a:endParaRPr lang="en-US" altLang="en-US" sz="2800" dirty="0" smtClean="0"/>
          </a:p>
        </p:txBody>
      </p:sp>
      <p:sp>
        <p:nvSpPr>
          <p:cNvPr id="6" name="Rectangle 4"/>
          <p:cNvSpPr>
            <a:spLocks noChangeArrowheads="1"/>
          </p:cNvSpPr>
          <p:nvPr/>
        </p:nvSpPr>
        <p:spPr bwMode="auto">
          <a:xfrm>
            <a:off x="1752600" y="4800600"/>
            <a:ext cx="640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buFontTx/>
              <a:buNone/>
            </a:pPr>
            <a:r>
              <a:rPr lang="en-US" altLang="en-US" sz="2800" dirty="0" smtClean="0"/>
              <a:t>Asst</a:t>
            </a:r>
            <a:r>
              <a:rPr lang="en-US" altLang="en-US" sz="2800" dirty="0"/>
              <a:t>. Prof. Dr. Ahmet </a:t>
            </a:r>
            <a:r>
              <a:rPr lang="tr-TR" altLang="en-US" sz="2800" dirty="0"/>
              <a:t>ÜNVEREN</a:t>
            </a:r>
            <a:endParaRPr lang="en-US" altLang="en-US" sz="2800" dirty="0"/>
          </a:p>
        </p:txBody>
      </p:sp>
      <p:pic>
        <p:nvPicPr>
          <p:cNvPr id="7" name="Picture 6" descr="http://ww1.emu.edu.tr/emu_v1/media/assets/files/logo/emu-logo-vertical-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228600"/>
            <a:ext cx="13096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539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15089"/>
            <a:ext cx="9144000" cy="670711"/>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defRPr/>
            </a:pPr>
            <a:r>
              <a:rPr lang="en-US" sz="3200" dirty="0" smtClean="0"/>
              <a:t>The original Genetic Algorithm (GA) – Flow Chart</a:t>
            </a:r>
          </a:p>
        </p:txBody>
      </p:sp>
      <p:sp>
        <p:nvSpPr>
          <p:cNvPr id="24580" name="Rectangle 3"/>
          <p:cNvSpPr>
            <a:spLocks noGrp="1" noChangeArrowheads="1"/>
          </p:cNvSpPr>
          <p:nvPr>
            <p:ph type="body" idx="1"/>
          </p:nvPr>
        </p:nvSpPr>
        <p:spPr/>
        <p:txBody>
          <a:bodyPr/>
          <a:lstStyle/>
          <a:p>
            <a:pPr algn="ctr" eaLnBrk="1" hangingPunct="1">
              <a:buFontTx/>
              <a:buNone/>
            </a:pPr>
            <a:endParaRPr lang="en-US" altLang="en-US" smtClean="0">
              <a:cs typeface="Times New Roman" pitchFamily="18" charset="0"/>
            </a:endParaRPr>
          </a:p>
          <a:p>
            <a:pPr eaLnBrk="1" hangingPunct="1"/>
            <a:endParaRPr lang="en-US" altLang="en-US" smtClean="0"/>
          </a:p>
        </p:txBody>
      </p:sp>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188" y="762000"/>
            <a:ext cx="5459412"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990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838200"/>
            <a:ext cx="19050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7" name="Rectangle 9"/>
          <p:cNvSpPr>
            <a:spLocks noChangeArrowheads="1"/>
          </p:cNvSpPr>
          <p:nvPr/>
        </p:nvSpPr>
        <p:spPr bwMode="auto">
          <a:xfrm>
            <a:off x="76200" y="1066800"/>
            <a:ext cx="36576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eaLnBrk="1" hangingPunct="1">
              <a:spcBef>
                <a:spcPct val="0"/>
              </a:spcBef>
              <a:buClrTx/>
              <a:buFontTx/>
              <a:buNone/>
            </a:pPr>
            <a:r>
              <a:rPr lang="en-US" altLang="en-US" sz="2000">
                <a:solidFill>
                  <a:srgbClr val="FF0000"/>
                </a:solidFill>
              </a:rPr>
              <a:t>A real coded GA</a:t>
            </a:r>
            <a:r>
              <a:rPr lang="ro-RO" altLang="en-US" sz="2000">
                <a:solidFill>
                  <a:srgbClr val="FF0000"/>
                </a:solidFill>
              </a:rPr>
              <a:t> </a:t>
            </a:r>
            <a:r>
              <a:rPr lang="en-US" altLang="en-US" sz="2000">
                <a:solidFill>
                  <a:srgbClr val="FF0000"/>
                </a:solidFill>
              </a:rPr>
              <a:t>represents parameters</a:t>
            </a:r>
            <a:r>
              <a:rPr lang="ro-RO" altLang="en-US" sz="2000">
                <a:solidFill>
                  <a:srgbClr val="FF0000"/>
                </a:solidFill>
              </a:rPr>
              <a:t> </a:t>
            </a:r>
            <a:r>
              <a:rPr lang="en-US" altLang="en-US" sz="2000">
                <a:solidFill>
                  <a:srgbClr val="FF0000"/>
                </a:solidFill>
              </a:rPr>
              <a:t>without coding, which makes representation of the solutions very close to the natural formulation</a:t>
            </a:r>
            <a:r>
              <a:rPr lang="ro-RO" altLang="en-US" sz="2000">
                <a:solidFill>
                  <a:srgbClr val="FF0000"/>
                </a:solidFill>
              </a:rPr>
              <a:t> </a:t>
            </a:r>
            <a:r>
              <a:rPr lang="en-US" altLang="en-US" sz="2000">
                <a:solidFill>
                  <a:srgbClr val="FF0000"/>
                </a:solidFill>
              </a:rPr>
              <a:t>of many problems.</a:t>
            </a:r>
            <a:endParaRPr lang="ro-RO" altLang="en-US" sz="2000">
              <a:solidFill>
                <a:srgbClr val="FF0000"/>
              </a:solidFill>
            </a:endParaRPr>
          </a:p>
          <a:p>
            <a:pPr eaLnBrk="1" hangingPunct="1">
              <a:spcBef>
                <a:spcPct val="0"/>
              </a:spcBef>
              <a:buClrTx/>
              <a:buFontTx/>
              <a:buNone/>
            </a:pPr>
            <a:endParaRPr lang="ro-RO" altLang="en-US" sz="2000">
              <a:solidFill>
                <a:srgbClr val="FF0000"/>
              </a:solidFill>
            </a:endParaRPr>
          </a:p>
          <a:p>
            <a:pPr eaLnBrk="1" hangingPunct="1">
              <a:spcBef>
                <a:spcPct val="0"/>
              </a:spcBef>
              <a:buClrTx/>
              <a:buFontTx/>
              <a:buNone/>
            </a:pPr>
            <a:r>
              <a:rPr lang="en-US" altLang="en-US" sz="2000">
                <a:solidFill>
                  <a:srgbClr val="FF0000"/>
                </a:solidFill>
              </a:rPr>
              <a:t>Special crossover </a:t>
            </a:r>
            <a:r>
              <a:rPr lang="ro-RO" altLang="en-US" sz="2000">
                <a:solidFill>
                  <a:srgbClr val="FF0000"/>
                </a:solidFill>
              </a:rPr>
              <a:t> </a:t>
            </a:r>
            <a:r>
              <a:rPr lang="en-US" altLang="en-US" sz="2000">
                <a:solidFill>
                  <a:srgbClr val="FF0000"/>
                </a:solidFill>
              </a:rPr>
              <a:t>and mutation operators are </a:t>
            </a:r>
            <a:endParaRPr lang="ro-RO" altLang="en-US" sz="2000">
              <a:solidFill>
                <a:srgbClr val="FF0000"/>
              </a:solidFill>
            </a:endParaRPr>
          </a:p>
          <a:p>
            <a:pPr eaLnBrk="1" hangingPunct="1">
              <a:spcBef>
                <a:spcPct val="0"/>
              </a:spcBef>
              <a:buClrTx/>
              <a:buFontTx/>
              <a:buNone/>
            </a:pPr>
            <a:r>
              <a:rPr lang="en-US" altLang="en-US" sz="2000">
                <a:solidFill>
                  <a:srgbClr val="FF0000"/>
                </a:solidFill>
              </a:rPr>
              <a:t>designed to work with </a:t>
            </a:r>
            <a:endParaRPr lang="ro-RO" altLang="en-US" sz="2000">
              <a:solidFill>
                <a:srgbClr val="FF0000"/>
              </a:solidFill>
            </a:endParaRPr>
          </a:p>
          <a:p>
            <a:pPr eaLnBrk="1" hangingPunct="1">
              <a:spcBef>
                <a:spcPct val="0"/>
              </a:spcBef>
              <a:buClrTx/>
              <a:buFontTx/>
              <a:buNone/>
            </a:pPr>
            <a:r>
              <a:rPr lang="en-US" altLang="en-US" sz="2000">
                <a:solidFill>
                  <a:srgbClr val="FF0000"/>
                </a:solidFill>
              </a:rPr>
              <a:t>real parameters.</a:t>
            </a:r>
          </a:p>
        </p:txBody>
      </p:sp>
      <p:sp>
        <p:nvSpPr>
          <p:cNvPr id="24585" name="Rectangle 4"/>
          <p:cNvSpPr>
            <a:spLocks noChangeArrowheads="1"/>
          </p:cNvSpPr>
          <p:nvPr/>
        </p:nvSpPr>
        <p:spPr bwMode="auto">
          <a:xfrm>
            <a:off x="0" y="4692650"/>
            <a:ext cx="3581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eaLnBrk="1" hangingPunct="1">
              <a:spcBef>
                <a:spcPct val="0"/>
              </a:spcBef>
              <a:buClrTx/>
              <a:buFontTx/>
              <a:buNone/>
            </a:pPr>
            <a:r>
              <a:rPr lang="en-US" altLang="en-US" sz="2000" b="1" dirty="0">
                <a:cs typeface="Times New Roman" pitchFamily="18" charset="0"/>
              </a:rPr>
              <a:t>Multi-objective Fitness:</a:t>
            </a:r>
          </a:p>
          <a:p>
            <a:pPr eaLnBrk="1" hangingPunct="1">
              <a:spcBef>
                <a:spcPct val="0"/>
              </a:spcBef>
              <a:buClrTx/>
              <a:buFontTx/>
              <a:buAutoNum type="arabicPeriod"/>
            </a:pPr>
            <a:r>
              <a:rPr lang="en-US" altLang="en-US" sz="2000" b="1" dirty="0">
                <a:cs typeface="Times New Roman" pitchFamily="18" charset="0"/>
              </a:rPr>
              <a:t>Non-dominated (best)</a:t>
            </a:r>
          </a:p>
          <a:p>
            <a:pPr eaLnBrk="1" hangingPunct="1">
              <a:spcBef>
                <a:spcPct val="0"/>
              </a:spcBef>
              <a:buClrTx/>
              <a:buFontTx/>
              <a:buAutoNum type="arabicPeriod"/>
            </a:pPr>
            <a:r>
              <a:rPr lang="en-US" altLang="en-US" sz="2000" b="1" dirty="0">
                <a:cs typeface="Times New Roman" pitchFamily="18" charset="0"/>
              </a:rPr>
              <a:t>Dominated but feasible (average)</a:t>
            </a:r>
          </a:p>
          <a:p>
            <a:pPr eaLnBrk="1" hangingPunct="1">
              <a:spcBef>
                <a:spcPct val="0"/>
              </a:spcBef>
              <a:buClrTx/>
              <a:buFontTx/>
              <a:buAutoNum type="arabicPeriod"/>
            </a:pPr>
            <a:r>
              <a:rPr lang="en-US" altLang="en-US" sz="2000" b="1" dirty="0">
                <a:cs typeface="Times New Roman" pitchFamily="18" charset="0"/>
              </a:rPr>
              <a:t>Infeasible points (worst)</a:t>
            </a:r>
          </a:p>
        </p:txBody>
      </p:sp>
    </p:spTree>
    <p:extLst>
      <p:ext uri="{BB962C8B-B14F-4D97-AF65-F5344CB8AC3E}">
        <p14:creationId xmlns:p14="http://schemas.microsoft.com/office/powerpoint/2010/main" val="31785605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0297"/>
                                        </p:tgtEl>
                                        <p:attrNameLst>
                                          <p:attrName>style.visibility</p:attrName>
                                        </p:attrNameLst>
                                      </p:cBhvr>
                                      <p:to>
                                        <p:strVal val="visible"/>
                                      </p:to>
                                    </p:set>
                                    <p:anim calcmode="lin" valueType="num">
                                      <p:cBhvr>
                                        <p:cTn id="7" dur="500" fill="hold"/>
                                        <p:tgtEl>
                                          <p:spTgt spid="140297"/>
                                        </p:tgtEl>
                                        <p:attrNameLst>
                                          <p:attrName>ppt_w</p:attrName>
                                        </p:attrNameLst>
                                      </p:cBhvr>
                                      <p:tavLst>
                                        <p:tav tm="0">
                                          <p:val>
                                            <p:fltVal val="0"/>
                                          </p:val>
                                        </p:tav>
                                        <p:tav tm="100000">
                                          <p:val>
                                            <p:strVal val="#ppt_w"/>
                                          </p:val>
                                        </p:tav>
                                      </p:tavLst>
                                    </p:anim>
                                    <p:anim calcmode="lin" valueType="num">
                                      <p:cBhvr>
                                        <p:cTn id="8" dur="500" fill="hold"/>
                                        <p:tgtEl>
                                          <p:spTgt spid="1402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5"/>
                                        </p:tgtEl>
                                        <p:attrNameLst>
                                          <p:attrName>style.visibility</p:attrName>
                                        </p:attrNameLst>
                                      </p:cBhvr>
                                      <p:to>
                                        <p:strVal val="visible"/>
                                      </p:to>
                                    </p:set>
                                    <p:anim calcmode="lin" valueType="num">
                                      <p:cBhvr additive="base">
                                        <p:cTn id="13" dur="500" fill="hold"/>
                                        <p:tgtEl>
                                          <p:spTgt spid="24585"/>
                                        </p:tgtEl>
                                        <p:attrNameLst>
                                          <p:attrName>ppt_x</p:attrName>
                                        </p:attrNameLst>
                                      </p:cBhvr>
                                      <p:tavLst>
                                        <p:tav tm="0">
                                          <p:val>
                                            <p:strVal val="#ppt_x"/>
                                          </p:val>
                                        </p:tav>
                                        <p:tav tm="100000">
                                          <p:val>
                                            <p:strVal val="#ppt_x"/>
                                          </p:val>
                                        </p:tav>
                                      </p:tavLst>
                                    </p:anim>
                                    <p:anim calcmode="lin" valueType="num">
                                      <p:cBhvr additive="base">
                                        <p:cTn id="14" dur="500" fill="hold"/>
                                        <p:tgtEl>
                                          <p:spTgt spid="245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7" grpId="0" autoUpdateAnimBg="0"/>
      <p:bldP spid="245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r" eaLnBrk="1" hangingPunct="1">
              <a:spcBef>
                <a:spcPct val="0"/>
              </a:spcBef>
              <a:buClrTx/>
              <a:buFontTx/>
              <a:buNone/>
            </a:pPr>
            <a:fld id="{46392D39-7A7C-4015-BE1C-CBD954E4BDEC}" type="slidenum">
              <a:rPr lang="en-US" altLang="en-US" sz="1400" smtClean="0">
                <a:solidFill>
                  <a:srgbClr val="FFFFCC"/>
                </a:solidFill>
              </a:rPr>
              <a:pPr algn="r" eaLnBrk="1" hangingPunct="1">
                <a:spcBef>
                  <a:spcPct val="0"/>
                </a:spcBef>
                <a:buClrTx/>
                <a:buFontTx/>
                <a:buNone/>
              </a:pPr>
              <a:t>11</a:t>
            </a:fld>
            <a:endParaRPr lang="en-US" altLang="en-US" sz="1400" smtClean="0">
              <a:solidFill>
                <a:srgbClr val="FFFFCC"/>
              </a:solidFill>
            </a:endParaRPr>
          </a:p>
        </p:txBody>
      </p:sp>
      <p:sp>
        <p:nvSpPr>
          <p:cNvPr id="123906" name="Rectangle 2"/>
          <p:cNvSpPr>
            <a:spLocks noGrp="1" noChangeArrowheads="1"/>
          </p:cNvSpPr>
          <p:nvPr>
            <p:ph type="title"/>
          </p:nvPr>
        </p:nvSpPr>
        <p:spPr>
          <a:xfrm>
            <a:off x="0" y="0"/>
            <a:ext cx="9144000" cy="1143000"/>
          </a:xfrm>
        </p:spPr>
        <p:style>
          <a:lnRef idx="1">
            <a:schemeClr val="accent1"/>
          </a:lnRef>
          <a:fillRef idx="2">
            <a:schemeClr val="accent1"/>
          </a:fillRef>
          <a:effectRef idx="1">
            <a:schemeClr val="accent1"/>
          </a:effectRef>
          <a:fontRef idx="minor">
            <a:schemeClr val="dk1"/>
          </a:fontRef>
        </p:style>
        <p:txBody>
          <a:bodyPr>
            <a:normAutofit fontScale="90000"/>
          </a:bodyPr>
          <a:lstStyle/>
          <a:p>
            <a:pPr eaLnBrk="1" hangingPunct="1">
              <a:defRPr/>
            </a:pPr>
            <a:r>
              <a:rPr lang="en-US" dirty="0" smtClean="0"/>
              <a:t>Multi-Objective Evolutionary Algorithm (MOEA)</a:t>
            </a:r>
          </a:p>
        </p:txBody>
      </p:sp>
      <p:sp>
        <p:nvSpPr>
          <p:cNvPr id="26628" name="Rectangle 3"/>
          <p:cNvSpPr>
            <a:spLocks noGrp="1" noChangeArrowheads="1"/>
          </p:cNvSpPr>
          <p:nvPr>
            <p:ph type="body" idx="1"/>
          </p:nvPr>
        </p:nvSpPr>
        <p:spPr>
          <a:xfrm>
            <a:off x="0" y="1447800"/>
            <a:ext cx="8991600" cy="5135563"/>
          </a:xfrm>
        </p:spPr>
        <p:txBody>
          <a:bodyPr/>
          <a:lstStyle/>
          <a:p>
            <a:pPr algn="just" eaLnBrk="1" hangingPunct="1">
              <a:lnSpc>
                <a:spcPct val="90000"/>
              </a:lnSpc>
            </a:pPr>
            <a:r>
              <a:rPr lang="en-US" altLang="en-US" sz="2400" dirty="0" smtClean="0"/>
              <a:t>An EA is a variation of the original GA.</a:t>
            </a:r>
          </a:p>
          <a:p>
            <a:pPr algn="just" eaLnBrk="1" hangingPunct="1">
              <a:lnSpc>
                <a:spcPct val="90000"/>
              </a:lnSpc>
            </a:pPr>
            <a:r>
              <a:rPr lang="en-US" altLang="en-US" sz="2400" dirty="0" smtClean="0"/>
              <a:t>An MOEA has additional operations to maintain multiple Pareto-optimal solutions in the population.</a:t>
            </a:r>
          </a:p>
          <a:p>
            <a:pPr algn="just" eaLnBrk="1" hangingPunct="1">
              <a:lnSpc>
                <a:spcPct val="90000"/>
              </a:lnSpc>
              <a:buFontTx/>
              <a:buNone/>
            </a:pPr>
            <a:r>
              <a:rPr lang="en-US" altLang="en-US" sz="2400" b="1" i="1" dirty="0" smtClean="0">
                <a:solidFill>
                  <a:srgbClr val="FF0000"/>
                </a:solidFill>
              </a:rPr>
              <a:t>Advantages:</a:t>
            </a:r>
            <a:endParaRPr lang="en-US" altLang="en-US" sz="2400" dirty="0" smtClean="0"/>
          </a:p>
          <a:p>
            <a:pPr algn="just" eaLnBrk="1" hangingPunct="1">
              <a:lnSpc>
                <a:spcPct val="90000"/>
              </a:lnSpc>
            </a:pPr>
            <a:r>
              <a:rPr lang="en-US" altLang="en-US" sz="2400" dirty="0" smtClean="0"/>
              <a:t>Deal simultaneously with a set of possible solutions.</a:t>
            </a:r>
          </a:p>
          <a:p>
            <a:pPr algn="just" eaLnBrk="1" hangingPunct="1">
              <a:lnSpc>
                <a:spcPct val="90000"/>
              </a:lnSpc>
            </a:pPr>
            <a:r>
              <a:rPr lang="en-US" altLang="en-US" sz="2400" dirty="0" smtClean="0"/>
              <a:t>Enable of finding several members of the Pareto optimal set in a single run of the algorithm.</a:t>
            </a:r>
          </a:p>
          <a:p>
            <a:pPr algn="just" eaLnBrk="1" hangingPunct="1">
              <a:lnSpc>
                <a:spcPct val="90000"/>
              </a:lnSpc>
            </a:pPr>
            <a:r>
              <a:rPr lang="en-US" altLang="en-US" sz="2400" dirty="0" smtClean="0"/>
              <a:t>Explore solutions over the entire search space.</a:t>
            </a:r>
          </a:p>
          <a:p>
            <a:pPr algn="just" eaLnBrk="1" hangingPunct="1">
              <a:lnSpc>
                <a:spcPct val="90000"/>
              </a:lnSpc>
            </a:pPr>
            <a:r>
              <a:rPr lang="en-US" altLang="en-US" sz="2400" dirty="0" smtClean="0"/>
              <a:t>Less susceptible to the shape or continuity of the Pareto front.</a:t>
            </a:r>
          </a:p>
          <a:p>
            <a:pPr algn="just" eaLnBrk="1" hangingPunct="1">
              <a:lnSpc>
                <a:spcPct val="90000"/>
              </a:lnSpc>
              <a:buFontTx/>
              <a:buNone/>
            </a:pPr>
            <a:r>
              <a:rPr lang="en-US" altLang="en-US" sz="2400" b="1" i="1" dirty="0" smtClean="0">
                <a:solidFill>
                  <a:srgbClr val="FF0000"/>
                </a:solidFill>
              </a:rPr>
              <a:t>Disadvantages:</a:t>
            </a:r>
          </a:p>
          <a:p>
            <a:pPr algn="just" eaLnBrk="1" hangingPunct="1">
              <a:lnSpc>
                <a:spcPct val="90000"/>
              </a:lnSpc>
            </a:pPr>
            <a:r>
              <a:rPr lang="en-US" altLang="en-US" sz="2400" dirty="0" smtClean="0"/>
              <a:t>Not completely supported theoretically yet (compared to another method such as Stochastic Approximation which has been around for half a century).</a:t>
            </a:r>
          </a:p>
        </p:txBody>
      </p:sp>
    </p:spTree>
    <p:extLst>
      <p:ext uri="{BB962C8B-B14F-4D97-AF65-F5344CB8AC3E}">
        <p14:creationId xmlns:p14="http://schemas.microsoft.com/office/powerpoint/2010/main" val="2077222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246" cy="944562"/>
          </a:xfrm>
        </p:spPr>
        <p:style>
          <a:lnRef idx="1">
            <a:schemeClr val="accent1"/>
          </a:lnRef>
          <a:fillRef idx="2">
            <a:schemeClr val="accent1"/>
          </a:fillRef>
          <a:effectRef idx="1">
            <a:schemeClr val="accent1"/>
          </a:effectRef>
          <a:fontRef idx="minor">
            <a:schemeClr val="dk1"/>
          </a:fontRef>
        </p:style>
        <p:txBody>
          <a:bodyPr>
            <a:normAutofit fontScale="90000"/>
          </a:bodyPr>
          <a:lstStyle/>
          <a:p>
            <a:pPr>
              <a:defRPr/>
            </a:pPr>
            <a:r>
              <a:rPr lang="en-US" dirty="0" smtClean="0"/>
              <a:t>Multi-Objective Genetic Algorithm (MOGA)</a:t>
            </a:r>
            <a:endParaRPr lang="en-US" dirty="0"/>
          </a:p>
        </p:txBody>
      </p:sp>
      <p:sp>
        <p:nvSpPr>
          <p:cNvPr id="27651" name="Content Placeholder 2"/>
          <p:cNvSpPr>
            <a:spLocks noGrp="1"/>
          </p:cNvSpPr>
          <p:nvPr>
            <p:ph idx="1"/>
          </p:nvPr>
        </p:nvSpPr>
        <p:spPr>
          <a:xfrm>
            <a:off x="457200" y="1295400"/>
            <a:ext cx="8382000" cy="5334000"/>
          </a:xfrm>
        </p:spPr>
        <p:txBody>
          <a:bodyPr/>
          <a:lstStyle/>
          <a:p>
            <a:pPr algn="just"/>
            <a:r>
              <a:rPr lang="en-US" altLang="en-US" sz="2800" dirty="0" smtClean="0"/>
              <a:t>Proposed by Fonseca and Fleming (1993).</a:t>
            </a:r>
          </a:p>
          <a:p>
            <a:pPr algn="just">
              <a:buFontTx/>
              <a:buNone/>
            </a:pPr>
            <a:endParaRPr lang="ro-RO" altLang="en-US" sz="2800" dirty="0" smtClean="0"/>
          </a:p>
          <a:p>
            <a:pPr algn="just"/>
            <a:r>
              <a:rPr lang="en-US" altLang="en-US" sz="2800" dirty="0" smtClean="0"/>
              <a:t>The approach consists of a scheme in which the </a:t>
            </a:r>
            <a:r>
              <a:rPr lang="en-US" altLang="en-US" sz="2800" b="1" dirty="0" smtClean="0"/>
              <a:t>rank of a</a:t>
            </a:r>
            <a:r>
              <a:rPr lang="ro-RO" altLang="en-US" sz="2800" b="1" dirty="0" smtClean="0"/>
              <a:t> </a:t>
            </a:r>
            <a:r>
              <a:rPr lang="en-US" altLang="en-US" sz="2800" b="1" dirty="0" smtClean="0"/>
              <a:t>certain individual corresponds to the number of individuals in</a:t>
            </a:r>
            <a:r>
              <a:rPr lang="ro-RO" altLang="en-US" sz="2800" b="1" dirty="0" smtClean="0"/>
              <a:t> </a:t>
            </a:r>
            <a:r>
              <a:rPr lang="en-US" altLang="en-US" sz="2800" b="1" dirty="0" smtClean="0"/>
              <a:t>the current population by which it is dominated</a:t>
            </a:r>
            <a:r>
              <a:rPr lang="en-US" altLang="en-US" sz="2800" dirty="0" smtClean="0"/>
              <a:t>.</a:t>
            </a:r>
          </a:p>
          <a:p>
            <a:pPr algn="just">
              <a:buFontTx/>
              <a:buNone/>
            </a:pPr>
            <a:endParaRPr lang="ro-RO" altLang="en-US" sz="2800" dirty="0" smtClean="0"/>
          </a:p>
          <a:p>
            <a:pPr algn="just"/>
            <a:r>
              <a:rPr lang="en-US" altLang="en-US" sz="2800" dirty="0" smtClean="0"/>
              <a:t>It uses fitness sharing and mating restrictions.</a:t>
            </a:r>
          </a:p>
        </p:txBody>
      </p:sp>
      <p:sp>
        <p:nvSpPr>
          <p:cNvPr id="2765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r" eaLnBrk="1" hangingPunct="1">
              <a:spcBef>
                <a:spcPct val="0"/>
              </a:spcBef>
              <a:buClrTx/>
              <a:buFontTx/>
              <a:buNone/>
            </a:pPr>
            <a:fld id="{706A67C4-22F0-486C-9F0B-455DD1801750}" type="slidenum">
              <a:rPr lang="en-US" altLang="en-US" sz="1400" smtClean="0">
                <a:solidFill>
                  <a:srgbClr val="FFFFCC"/>
                </a:solidFill>
              </a:rPr>
              <a:pPr algn="r" eaLnBrk="1" hangingPunct="1">
                <a:spcBef>
                  <a:spcPct val="0"/>
                </a:spcBef>
                <a:buClrTx/>
                <a:buFontTx/>
                <a:buNone/>
              </a:pPr>
              <a:t>12</a:t>
            </a:fld>
            <a:endParaRPr lang="en-US" altLang="en-US" sz="1400" smtClean="0">
              <a:solidFill>
                <a:srgbClr val="FFFFCC"/>
              </a:solidFill>
            </a:endParaRPr>
          </a:p>
        </p:txBody>
      </p:sp>
    </p:spTree>
    <p:extLst>
      <p:ext uri="{BB962C8B-B14F-4D97-AF65-F5344CB8AC3E}">
        <p14:creationId xmlns:p14="http://schemas.microsoft.com/office/powerpoint/2010/main" val="4275155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body" idx="1"/>
          </p:nvPr>
        </p:nvSpPr>
        <p:spPr>
          <a:xfrm>
            <a:off x="0" y="152400"/>
            <a:ext cx="8642350" cy="1728788"/>
          </a:xfrm>
          <a:noFill/>
        </p:spPr>
        <p:txBody>
          <a:bodyPr>
            <a:normAutofit fontScale="85000" lnSpcReduction="10000"/>
          </a:bodyPr>
          <a:lstStyle/>
          <a:p>
            <a:pPr eaLnBrk="1" hangingPunct="1"/>
            <a:r>
              <a:rPr lang="en-US" altLang="ja-JP" b="1" smtClean="0">
                <a:ea typeface="MS PGothic" pitchFamily="34" charset="-128"/>
              </a:rPr>
              <a:t>Multiobjective Genetic Algorithm</a:t>
            </a:r>
            <a:r>
              <a:rPr lang="en-US" altLang="ja-JP" smtClean="0">
                <a:ea typeface="MS PGothic" pitchFamily="34" charset="-128"/>
              </a:rPr>
              <a:t> (MOGA: Fonseca &amp; Fleming, 1993)</a:t>
            </a:r>
          </a:p>
          <a:p>
            <a:pPr lvl="1" eaLnBrk="1" hangingPunct="1"/>
            <a:r>
              <a:rPr lang="en-US" altLang="ja-JP" smtClean="0">
                <a:ea typeface="MS PGothic" pitchFamily="34" charset="-128"/>
              </a:rPr>
              <a:t>The method proceeds by sorting the population according to the ranks, and ties may be broken by random choice.</a:t>
            </a:r>
          </a:p>
          <a:p>
            <a:pPr eaLnBrk="1" hangingPunct="1">
              <a:spcBef>
                <a:spcPct val="0"/>
              </a:spcBef>
              <a:buFontTx/>
              <a:buNone/>
            </a:pPr>
            <a:endParaRPr lang="en-US" altLang="ja-JP" sz="2600" smtClean="0">
              <a:solidFill>
                <a:schemeClr val="hlink"/>
              </a:solidFill>
              <a:ea typeface="MS PGothic" pitchFamily="34" charset="-128"/>
            </a:endParaRPr>
          </a:p>
        </p:txBody>
      </p:sp>
      <p:sp>
        <p:nvSpPr>
          <p:cNvPr id="45061" name="Text Box 5"/>
          <p:cNvSpPr txBox="1">
            <a:spLocks noChangeArrowheads="1"/>
          </p:cNvSpPr>
          <p:nvPr/>
        </p:nvSpPr>
        <p:spPr bwMode="auto">
          <a:xfrm>
            <a:off x="4716463" y="5770563"/>
            <a:ext cx="4248150" cy="5810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01688" indent="-80168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kumimoji="1" lang="en-US" altLang="ja-JP" sz="1600">
                <a:solidFill>
                  <a:srgbClr val="000000"/>
                </a:solidFill>
                <a:ea typeface="MS PGothic" pitchFamily="34" charset="-128"/>
              </a:rPr>
              <a:t>Simple case with two objectives to be </a:t>
            </a:r>
            <a:r>
              <a:rPr kumimoji="1" lang="en-US" altLang="ja-JP" sz="1600">
                <a:solidFill>
                  <a:srgbClr val="0000FF"/>
                </a:solidFill>
                <a:ea typeface="MS PGothic" pitchFamily="34" charset="-128"/>
              </a:rPr>
              <a:t>minimized</a:t>
            </a:r>
            <a:r>
              <a:rPr kumimoji="1" lang="en-US" altLang="ja-JP" sz="1600">
                <a:solidFill>
                  <a:srgbClr val="000000"/>
                </a:solidFill>
                <a:ea typeface="MS PGothic" pitchFamily="34" charset="-128"/>
              </a:rPr>
              <a:t> using MOGA</a:t>
            </a:r>
          </a:p>
        </p:txBody>
      </p:sp>
      <p:pic>
        <p:nvPicPr>
          <p:cNvPr id="45062" name="Picture 6" descr="fig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538" y="3127375"/>
            <a:ext cx="4392612"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7"/>
          <p:cNvSpPr txBox="1">
            <a:spLocks noChangeArrowheads="1"/>
          </p:cNvSpPr>
          <p:nvPr/>
        </p:nvSpPr>
        <p:spPr bwMode="auto">
          <a:xfrm>
            <a:off x="322263" y="2617788"/>
            <a:ext cx="4105275" cy="3332162"/>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03275" indent="-803275" eaLnBrk="0" hangingPunct="0">
              <a:defRPr>
                <a:solidFill>
                  <a:schemeClr val="tx1"/>
                </a:solidFill>
                <a:latin typeface="Arial" pitchFamily="34" charset="0"/>
                <a:cs typeface="Arial" pitchFamily="34" charset="0"/>
              </a:defRPr>
            </a:lvl1pPr>
            <a:lvl2pPr marL="1971675" indent="-989013" eaLnBrk="0" hangingPunct="0">
              <a:defRPr>
                <a:solidFill>
                  <a:schemeClr val="tx1"/>
                </a:solidFill>
                <a:latin typeface="Arial" pitchFamily="34" charset="0"/>
                <a:cs typeface="Arial" pitchFamily="34" charset="0"/>
              </a:defRPr>
            </a:lvl2pPr>
            <a:lvl3pPr marL="2493963" indent="-342900" eaLnBrk="0" hangingPunct="0">
              <a:defRPr>
                <a:solidFill>
                  <a:schemeClr val="tx1"/>
                </a:solidFill>
                <a:latin typeface="Arial" pitchFamily="34" charset="0"/>
                <a:cs typeface="Arial" pitchFamily="34" charset="0"/>
              </a:defRPr>
            </a:lvl3pPr>
            <a:lvl4pPr marL="3016250" indent="-342900" eaLnBrk="0" hangingPunct="0">
              <a:defRPr>
                <a:solidFill>
                  <a:schemeClr val="tx1"/>
                </a:solidFill>
                <a:latin typeface="Arial" pitchFamily="34" charset="0"/>
                <a:cs typeface="Arial" pitchFamily="34" charset="0"/>
              </a:defRPr>
            </a:lvl4pPr>
            <a:lvl5pPr marL="3538538" indent="-342900" eaLnBrk="0" hangingPunct="0">
              <a:defRPr>
                <a:solidFill>
                  <a:schemeClr val="tx1"/>
                </a:solidFill>
                <a:latin typeface="Arial" pitchFamily="34" charset="0"/>
                <a:cs typeface="Arial" pitchFamily="34" charset="0"/>
              </a:defRPr>
            </a:lvl5pPr>
            <a:lvl6pPr marL="3995738" indent="-342900" eaLnBrk="0" fontAlgn="base" hangingPunct="0">
              <a:spcBef>
                <a:spcPct val="0"/>
              </a:spcBef>
              <a:spcAft>
                <a:spcPct val="0"/>
              </a:spcAft>
              <a:defRPr>
                <a:solidFill>
                  <a:schemeClr val="tx1"/>
                </a:solidFill>
                <a:latin typeface="Arial" pitchFamily="34" charset="0"/>
                <a:cs typeface="Arial" pitchFamily="34" charset="0"/>
              </a:defRPr>
            </a:lvl6pPr>
            <a:lvl7pPr marL="4452938" indent="-342900" eaLnBrk="0" fontAlgn="base" hangingPunct="0">
              <a:spcBef>
                <a:spcPct val="0"/>
              </a:spcBef>
              <a:spcAft>
                <a:spcPct val="0"/>
              </a:spcAft>
              <a:defRPr>
                <a:solidFill>
                  <a:schemeClr val="tx1"/>
                </a:solidFill>
                <a:latin typeface="Arial" pitchFamily="34" charset="0"/>
                <a:cs typeface="Arial" pitchFamily="34" charset="0"/>
              </a:defRPr>
            </a:lvl7pPr>
            <a:lvl8pPr marL="4910138" indent="-342900" eaLnBrk="0" fontAlgn="base" hangingPunct="0">
              <a:spcBef>
                <a:spcPct val="0"/>
              </a:spcBef>
              <a:spcAft>
                <a:spcPct val="0"/>
              </a:spcAft>
              <a:defRPr>
                <a:solidFill>
                  <a:schemeClr val="tx1"/>
                </a:solidFill>
                <a:latin typeface="Arial" pitchFamily="34" charset="0"/>
                <a:cs typeface="Arial" pitchFamily="34" charset="0"/>
              </a:defRPr>
            </a:lvl8pPr>
            <a:lvl9pPr marL="5367338" indent="-3429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20000"/>
              </a:lnSpc>
            </a:pPr>
            <a:r>
              <a:rPr kumimoji="1" lang="en-US" altLang="ja-JP" sz="1600" b="1">
                <a:ea typeface="MS Mincho" pitchFamily="49" charset="-128"/>
              </a:rPr>
              <a:t>procedure:</a:t>
            </a:r>
            <a:r>
              <a:rPr kumimoji="1" lang="en-US" altLang="ja-JP" sz="1600" b="1">
                <a:solidFill>
                  <a:schemeClr val="hlink"/>
                </a:solidFill>
                <a:ea typeface="MS Mincho" pitchFamily="49" charset="-128"/>
              </a:rPr>
              <a:t> </a:t>
            </a:r>
            <a:r>
              <a:rPr kumimoji="1" lang="en-US" altLang="ja-JP" sz="1600">
                <a:solidFill>
                  <a:srgbClr val="0000FF"/>
                </a:solidFill>
                <a:ea typeface="MS PGothic" pitchFamily="34" charset="-128"/>
              </a:rPr>
              <a:t>MOGA method</a:t>
            </a:r>
            <a:endParaRPr kumimoji="1" lang="en-US" altLang="ja-JP" sz="1600">
              <a:solidFill>
                <a:srgbClr val="0000FF"/>
              </a:solidFill>
              <a:ea typeface="MS Mincho" pitchFamily="49" charset="-128"/>
            </a:endParaRPr>
          </a:p>
          <a:p>
            <a:pPr eaLnBrk="1" hangingPunct="1">
              <a:lnSpc>
                <a:spcPct val="120000"/>
              </a:lnSpc>
            </a:pPr>
            <a:r>
              <a:rPr kumimoji="1" lang="en-US" altLang="ja-JP" sz="1600" b="1">
                <a:ea typeface="MS Mincho" pitchFamily="49" charset="-128"/>
              </a:rPr>
              <a:t>step 1:</a:t>
            </a:r>
            <a:r>
              <a:rPr kumimoji="1" lang="en-US" altLang="ja-JP" sz="1600">
                <a:ea typeface="MS Mincho" pitchFamily="49" charset="-128"/>
              </a:rPr>
              <a:t> rank 1 is given to the nondominated chromosomes </a:t>
            </a:r>
          </a:p>
          <a:p>
            <a:pPr eaLnBrk="1" hangingPunct="1">
              <a:lnSpc>
                <a:spcPct val="120000"/>
              </a:lnSpc>
            </a:pPr>
            <a:r>
              <a:rPr kumimoji="1" lang="en-US" altLang="ja-JP" sz="1600" b="1">
                <a:ea typeface="MS Mincho" pitchFamily="49" charset="-128"/>
              </a:rPr>
              <a:t>step 2:</a:t>
            </a:r>
            <a:r>
              <a:rPr kumimoji="1" lang="en-US" altLang="ja-JP" sz="1600">
                <a:ea typeface="MS Mincho" pitchFamily="49" charset="-128"/>
              </a:rPr>
              <a:t> removing them from contention.</a:t>
            </a:r>
          </a:p>
          <a:p>
            <a:pPr eaLnBrk="1" hangingPunct="1">
              <a:lnSpc>
                <a:spcPct val="120000"/>
              </a:lnSpc>
            </a:pPr>
            <a:r>
              <a:rPr kumimoji="1" lang="en-US" altLang="ja-JP" sz="1600" b="1">
                <a:ea typeface="MS Mincho" pitchFamily="49" charset="-128"/>
              </a:rPr>
              <a:t>step 3:</a:t>
            </a:r>
            <a:r>
              <a:rPr kumimoji="1" lang="en-US" altLang="ja-JP" sz="1600">
                <a:ea typeface="MS Mincho" pitchFamily="49" charset="-128"/>
              </a:rPr>
              <a:t> finding the next nondominated chromosomes, </a:t>
            </a:r>
            <a:r>
              <a:rPr kumimoji="1" lang="en-US" altLang="ja-JP" sz="1600">
                <a:ea typeface="MS PGothic" pitchFamily="34" charset="-128"/>
              </a:rPr>
              <a:t>removing them from contention, </a:t>
            </a:r>
            <a:r>
              <a:rPr kumimoji="1" lang="en-US" altLang="ja-JP" sz="1600">
                <a:ea typeface="MS Mincho" pitchFamily="49" charset="-128"/>
              </a:rPr>
              <a:t>rank equally </a:t>
            </a:r>
            <a:r>
              <a:rPr kumimoji="1" lang="en-US" altLang="ja-JP" sz="1600">
                <a:latin typeface="Verdana" pitchFamily="34" charset="0"/>
                <a:ea typeface="MS PGothic" pitchFamily="34" charset="-128"/>
              </a:rPr>
              <a:t>to the number of its dominating individuals plus one.  </a:t>
            </a:r>
          </a:p>
          <a:p>
            <a:pPr eaLnBrk="1" hangingPunct="1">
              <a:lnSpc>
                <a:spcPct val="120000"/>
              </a:lnSpc>
            </a:pPr>
            <a:r>
              <a:rPr kumimoji="1" lang="en-US" altLang="ja-JP" sz="1600" b="1">
                <a:ea typeface="MS Mincho" pitchFamily="49" charset="-128"/>
              </a:rPr>
              <a:t>step 4:</a:t>
            </a:r>
            <a:r>
              <a:rPr kumimoji="1" lang="en-US" altLang="ja-JP" sz="1600">
                <a:ea typeface="MS Mincho" pitchFamily="49" charset="-128"/>
              </a:rPr>
              <a:t> process continues until the entire population is ranked. </a:t>
            </a:r>
          </a:p>
        </p:txBody>
      </p:sp>
      <p:sp>
        <p:nvSpPr>
          <p:cNvPr id="45082" name="TextBox 45081"/>
          <p:cNvSpPr txBox="1"/>
          <p:nvPr/>
        </p:nvSpPr>
        <p:spPr>
          <a:xfrm>
            <a:off x="7426377" y="3625334"/>
            <a:ext cx="381000" cy="369332"/>
          </a:xfrm>
          <a:prstGeom prst="rect">
            <a:avLst/>
          </a:prstGeom>
          <a:solidFill>
            <a:schemeClr val="bg1"/>
          </a:solidFill>
        </p:spPr>
        <p:txBody>
          <a:bodyPr wrap="square" rtlCol="0">
            <a:spAutoFit/>
          </a:bodyPr>
          <a:lstStyle/>
          <a:p>
            <a:r>
              <a:rPr lang="tr-TR" dirty="0" smtClean="0"/>
              <a:t>4</a:t>
            </a:r>
            <a:endParaRPr lang="en-US" dirty="0"/>
          </a:p>
        </p:txBody>
      </p:sp>
    </p:spTree>
    <p:extLst>
      <p:ext uri="{BB962C8B-B14F-4D97-AF65-F5344CB8AC3E}">
        <p14:creationId xmlns:p14="http://schemas.microsoft.com/office/powerpoint/2010/main" val="4178320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45062"/>
                                        </p:tgtEl>
                                        <p:attrNameLst>
                                          <p:attrName>style.visibility</p:attrName>
                                        </p:attrNameLst>
                                      </p:cBhvr>
                                      <p:to>
                                        <p:strVal val="visible"/>
                                      </p:to>
                                    </p:set>
                                    <p:animEffect transition="in" filter="slide(fromBottom)">
                                      <p:cBhvr>
                                        <p:cTn id="7" dur="500"/>
                                        <p:tgtEl>
                                          <p:spTgt spid="4506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5061"/>
                                        </p:tgtEl>
                                        <p:attrNameLst>
                                          <p:attrName>style.visibility</p:attrName>
                                        </p:attrNameLst>
                                      </p:cBhvr>
                                      <p:to>
                                        <p:strVal val="visible"/>
                                      </p:to>
                                    </p:set>
                                    <p:animEffect transition="in" filter="slide(fromBottom)">
                                      <p:cBhvr>
                                        <p:cTn id="10" dur="500"/>
                                        <p:tgtEl>
                                          <p:spTgt spid="45061"/>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45063"/>
                                        </p:tgtEl>
                                        <p:attrNameLst>
                                          <p:attrName>style.visibility</p:attrName>
                                        </p:attrNameLst>
                                      </p:cBhvr>
                                      <p:to>
                                        <p:strVal val="visible"/>
                                      </p:to>
                                    </p:set>
                                    <p:animEffect transition="in" filter="slide(fromBottom)">
                                      <p:cBhvr>
                                        <p:cTn id="13" dur="5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 y="188913"/>
            <a:ext cx="9063037" cy="648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109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762000" y="0"/>
            <a:ext cx="67897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b="1"/>
              <a:t>A Generic MOEA Algorithm</a:t>
            </a:r>
          </a:p>
        </p:txBody>
      </p:sp>
      <p:sp>
        <p:nvSpPr>
          <p:cNvPr id="34821" name="Rectangle 5"/>
          <p:cNvSpPr>
            <a:spLocks noChangeArrowheads="1"/>
          </p:cNvSpPr>
          <p:nvPr/>
        </p:nvSpPr>
        <p:spPr bwMode="auto">
          <a:xfrm>
            <a:off x="381000" y="838200"/>
            <a:ext cx="853440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In general, based upon the MOEA Goals, an effective MOEA should incorporate</a:t>
            </a:r>
          </a:p>
          <a:p>
            <a:r>
              <a:rPr lang="en-US" altLang="en-US"/>
              <a:t>the following generic operations assuming operations on complete individuals:</a:t>
            </a:r>
          </a:p>
          <a:p>
            <a:endParaRPr lang="en-US" altLang="en-US"/>
          </a:p>
          <a:p>
            <a:pPr>
              <a:buFontTx/>
              <a:buChar char="•"/>
            </a:pPr>
            <a:r>
              <a:rPr lang="en-US" altLang="en-US" b="1"/>
              <a:t>An initialization phase:</a:t>
            </a:r>
          </a:p>
          <a:p>
            <a:pPr lvl="1">
              <a:buFontTx/>
              <a:buChar char="•"/>
            </a:pPr>
            <a:r>
              <a:rPr lang="en-US" altLang="en-US"/>
              <a:t>generating </a:t>
            </a:r>
            <a:r>
              <a:rPr lang="en-US" altLang="en-US" i="1" u="sng"/>
              <a:t>N </a:t>
            </a:r>
            <a:r>
              <a:rPr lang="en-US" altLang="en-US" u="sng"/>
              <a:t>individuals</a:t>
            </a:r>
            <a:r>
              <a:rPr lang="en-US" altLang="en-US"/>
              <a:t> in a </a:t>
            </a:r>
            <a:r>
              <a:rPr lang="en-US" altLang="en-US" u="sng"/>
              <a:t>population </a:t>
            </a:r>
            <a:r>
              <a:rPr lang="en-US" altLang="en-US" i="1" u="sng"/>
              <a:t>P</a:t>
            </a:r>
            <a:r>
              <a:rPr lang="en-US" altLang="en-US" i="1"/>
              <a:t> </a:t>
            </a:r>
            <a:r>
              <a:rPr lang="en-US" altLang="en-US"/>
              <a:t>and </a:t>
            </a:r>
          </a:p>
          <a:p>
            <a:pPr lvl="1">
              <a:buFontTx/>
              <a:buChar char="•"/>
            </a:pPr>
            <a:r>
              <a:rPr lang="en-US" altLang="en-US" u="sng"/>
              <a:t>evaluating fitness</a:t>
            </a:r>
            <a:r>
              <a:rPr lang="en-US" altLang="en-US"/>
              <a:t>. </a:t>
            </a:r>
          </a:p>
          <a:p>
            <a:pPr lvl="1">
              <a:buFontTx/>
              <a:buChar char="•"/>
            </a:pPr>
            <a:r>
              <a:rPr lang="en-US" altLang="en-US"/>
              <a:t>Individual </a:t>
            </a:r>
            <a:r>
              <a:rPr lang="en-US" altLang="en-US" u="sng"/>
              <a:t>gene encoding</a:t>
            </a:r>
            <a:r>
              <a:rPr lang="en-US" altLang="en-US"/>
              <a:t> from the </a:t>
            </a:r>
            <a:r>
              <a:rPr lang="en-US" altLang="en-US" u="sng"/>
              <a:t>problem domain</a:t>
            </a:r>
            <a:r>
              <a:rPr lang="en-US" altLang="en-US"/>
              <a:t> could be </a:t>
            </a:r>
            <a:r>
              <a:rPr lang="en-US" altLang="en-US" u="sng"/>
              <a:t>binary, integer or real.</a:t>
            </a:r>
          </a:p>
          <a:p>
            <a:pPr>
              <a:buFontTx/>
              <a:buChar char="•"/>
            </a:pPr>
            <a:endParaRPr lang="en-US" altLang="en-US" i="1"/>
          </a:p>
          <a:p>
            <a:pPr>
              <a:buFontTx/>
              <a:buChar char="•"/>
            </a:pPr>
            <a:r>
              <a:rPr lang="en-US" altLang="en-US" i="1"/>
              <a:t>Remove </a:t>
            </a:r>
            <a:r>
              <a:rPr lang="en-US" altLang="en-US"/>
              <a:t>Pareto dominated individuals from </a:t>
            </a:r>
            <a:r>
              <a:rPr lang="en-US" altLang="en-US" i="1"/>
              <a:t>P </a:t>
            </a:r>
            <a:r>
              <a:rPr lang="en-US" altLang="en-US"/>
              <a:t>based upon scalar multiobjective</a:t>
            </a:r>
          </a:p>
          <a:p>
            <a:r>
              <a:rPr lang="en-US" altLang="en-US"/>
              <a:t>function evaluations such as Pareto ranking;</a:t>
            </a:r>
          </a:p>
          <a:p>
            <a:pPr>
              <a:buFontTx/>
              <a:buChar char="•"/>
            </a:pPr>
            <a:endParaRPr lang="en-US" altLang="en-US" u="sng"/>
          </a:p>
          <a:p>
            <a:pPr>
              <a:buFontTx/>
              <a:buChar char="•"/>
            </a:pPr>
            <a:endParaRPr lang="en-US" altLang="en-US" u="sng"/>
          </a:p>
          <a:p>
            <a:endParaRPr lang="en-US" altLang="en-US" u="sng"/>
          </a:p>
        </p:txBody>
      </p:sp>
      <p:pic>
        <p:nvPicPr>
          <p:cNvPr id="348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657600"/>
            <a:ext cx="10715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267200"/>
            <a:ext cx="8631238"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952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667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84867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657600"/>
            <a:ext cx="8523288"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495800"/>
            <a:ext cx="8523288"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257800"/>
            <a:ext cx="8667750" cy="123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2448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blinds(horizontal)">
                                      <p:cBhvr>
                                        <p:cTn id="12" dur="500"/>
                                        <p:tgtEl>
                                          <p:spTgt spid="378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7894"/>
                                        </p:tgtEl>
                                        <p:attrNameLst>
                                          <p:attrName>style.visibility</p:attrName>
                                        </p:attrNameLst>
                                      </p:cBhvr>
                                      <p:to>
                                        <p:strVal val="visible"/>
                                      </p:to>
                                    </p:set>
                                    <p:animEffect transition="in" filter="blinds(horizontal)">
                                      <p:cBhvr>
                                        <p:cTn id="17" dur="500"/>
                                        <p:tgtEl>
                                          <p:spTgt spid="378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895"/>
                                        </p:tgtEl>
                                        <p:attrNameLst>
                                          <p:attrName>style.visibility</p:attrName>
                                        </p:attrNameLst>
                                      </p:cBhvr>
                                      <p:to>
                                        <p:strVal val="visible"/>
                                      </p:to>
                                    </p:set>
                                    <p:animEffect transition="in" filter="blinds(horizontal)">
                                      <p:cBhvr>
                                        <p:cTn id="22" dur="500"/>
                                        <p:tgtEl>
                                          <p:spTgt spid="378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7896"/>
                                        </p:tgtEl>
                                        <p:attrNameLst>
                                          <p:attrName>style.visibility</p:attrName>
                                        </p:attrNameLst>
                                      </p:cBhvr>
                                      <p:to>
                                        <p:strVal val="visible"/>
                                      </p:to>
                                    </p:set>
                                    <p:animEffect transition="in" filter="blinds(horizontal)">
                                      <p:cBhvr>
                                        <p:cTn id="27" dur="5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558213"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370763" cy="468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6172200"/>
            <a:ext cx="3087688" cy="41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1" name="Rectangle 7"/>
          <p:cNvSpPr>
            <a:spLocks noChangeArrowheads="1"/>
          </p:cNvSpPr>
          <p:nvPr/>
        </p:nvSpPr>
        <p:spPr bwMode="auto">
          <a:xfrm>
            <a:off x="7543800" y="685800"/>
            <a:ext cx="6096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82961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blinds(horizontal)">
                                      <p:cBhvr>
                                        <p:cTn id="7" dur="500"/>
                                        <p:tgtEl>
                                          <p:spTgt spid="36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blinds(horizontal)">
                                      <p:cBhvr>
                                        <p:cTn id="12" dur="500"/>
                                        <p:tgtEl>
                                          <p:spTgt spid="36869"/>
                                        </p:tgtEl>
                                      </p:cBhvr>
                                    </p:animEffect>
                                  </p:childTnLst>
                                </p:cTn>
                              </p:par>
                              <p:par>
                                <p:cTn id="13" presetID="3" presetClass="entr" presetSubtype="10" fill="hold" nodeType="withEffect">
                                  <p:stCondLst>
                                    <p:cond delay="0"/>
                                  </p:stCondLst>
                                  <p:childTnLst>
                                    <p:set>
                                      <p:cBhvr>
                                        <p:cTn id="14" dur="1" fill="hold">
                                          <p:stCondLst>
                                            <p:cond delay="0"/>
                                          </p:stCondLst>
                                        </p:cTn>
                                        <p:tgtEl>
                                          <p:spTgt spid="36870"/>
                                        </p:tgtEl>
                                        <p:attrNameLst>
                                          <p:attrName>style.visibility</p:attrName>
                                        </p:attrNameLst>
                                      </p:cBhvr>
                                      <p:to>
                                        <p:strVal val="visible"/>
                                      </p:to>
                                    </p:set>
                                    <p:animEffect transition="in" filter="blinds(horizontal)">
                                      <p:cBhvr>
                                        <p:cTn id="15" dur="5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709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781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 y="0"/>
            <a:ext cx="9151194"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71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defRPr/>
            </a:pPr>
            <a:r>
              <a:rPr lang="en-US" sz="3000" b="1" dirty="0" err="1" smtClean="0"/>
              <a:t>Multiobjective</a:t>
            </a:r>
            <a:r>
              <a:rPr lang="en-US" sz="3000" b="1" dirty="0" smtClean="0"/>
              <a:t> algorithms classification based on how the objectives are integrated </a:t>
            </a:r>
            <a:endParaRPr lang="en-US" sz="3000" b="1" dirty="0">
              <a:solidFill>
                <a:schemeClr val="bg1"/>
              </a:solidFill>
            </a:endParaRPr>
          </a:p>
        </p:txBody>
      </p:sp>
      <p:sp>
        <p:nvSpPr>
          <p:cNvPr id="3" name="Content Placeholder 2"/>
          <p:cNvSpPr>
            <a:spLocks noGrp="1"/>
          </p:cNvSpPr>
          <p:nvPr>
            <p:ph idx="1"/>
          </p:nvPr>
        </p:nvSpPr>
        <p:spPr>
          <a:xfrm>
            <a:off x="76200" y="838200"/>
            <a:ext cx="9067800" cy="5715000"/>
          </a:xfrm>
        </p:spPr>
        <p:txBody>
          <a:bodyPr>
            <a:normAutofit lnSpcReduction="10000"/>
          </a:bodyPr>
          <a:lstStyle/>
          <a:p>
            <a:pPr marL="0" indent="0" algn="just">
              <a:buFontTx/>
              <a:buNone/>
              <a:defRPr/>
            </a:pPr>
            <a:r>
              <a:rPr lang="en-US" sz="2400" dirty="0" smtClean="0"/>
              <a:t>We have the following simple classification of Evolutionary</a:t>
            </a:r>
            <a:r>
              <a:rPr lang="ro-RO" sz="2400" dirty="0" smtClean="0"/>
              <a:t> </a:t>
            </a:r>
            <a:r>
              <a:rPr lang="en-US" sz="2400" dirty="0" smtClean="0"/>
              <a:t>Multi-Objective Optimization (EMOO) approaches:</a:t>
            </a:r>
          </a:p>
          <a:p>
            <a:pPr>
              <a:defRPr/>
            </a:pPr>
            <a:r>
              <a:rPr lang="en-US" sz="2400" b="1" dirty="0" smtClean="0"/>
              <a:t>Non-Pareto Techniques</a:t>
            </a:r>
            <a:endParaRPr lang="ro-RO" sz="2400" b="1" dirty="0" smtClean="0"/>
          </a:p>
          <a:p>
            <a:pPr lvl="1">
              <a:spcBef>
                <a:spcPts val="0"/>
              </a:spcBef>
              <a:defRPr/>
            </a:pPr>
            <a:r>
              <a:rPr lang="en-US" sz="2200" dirty="0" smtClean="0"/>
              <a:t>Aggregating approaches</a:t>
            </a:r>
          </a:p>
          <a:p>
            <a:pPr lvl="1">
              <a:spcBef>
                <a:spcPts val="0"/>
              </a:spcBef>
              <a:defRPr/>
            </a:pPr>
            <a:r>
              <a:rPr lang="en-US" sz="2200" dirty="0" smtClean="0"/>
              <a:t>Lexicographic ordering</a:t>
            </a:r>
          </a:p>
          <a:p>
            <a:pPr lvl="1">
              <a:spcBef>
                <a:spcPts val="0"/>
              </a:spcBef>
              <a:defRPr/>
            </a:pPr>
            <a:r>
              <a:rPr lang="en-US" sz="2200" dirty="0" smtClean="0"/>
              <a:t>VEGA</a:t>
            </a:r>
            <a:r>
              <a:rPr lang="ro-RO" sz="2200" dirty="0" smtClean="0"/>
              <a:t> (</a:t>
            </a:r>
            <a:r>
              <a:rPr lang="en-US" sz="2200" dirty="0" smtClean="0"/>
              <a:t>Vector Evaluated Genetic Algorithm</a:t>
            </a:r>
            <a:r>
              <a:rPr lang="ro-RO" sz="2200" dirty="0" smtClean="0"/>
              <a:t>)</a:t>
            </a:r>
            <a:endParaRPr lang="en-US" sz="2200" dirty="0" smtClean="0">
              <a:ea typeface="+mn-ea"/>
            </a:endParaRPr>
          </a:p>
          <a:p>
            <a:pPr>
              <a:defRPr/>
            </a:pPr>
            <a:r>
              <a:rPr lang="en-US" sz="2400" b="1" dirty="0" smtClean="0"/>
              <a:t>Pareto Techniques</a:t>
            </a:r>
            <a:endParaRPr lang="ro-RO" sz="2400" b="1" dirty="0" smtClean="0"/>
          </a:p>
          <a:p>
            <a:pPr lvl="1">
              <a:spcBef>
                <a:spcPts val="0"/>
              </a:spcBef>
              <a:defRPr/>
            </a:pPr>
            <a:r>
              <a:rPr lang="en-US" sz="2200" dirty="0" smtClean="0">
                <a:ea typeface="+mn-ea"/>
              </a:rPr>
              <a:t>Pure Pareto ranking</a:t>
            </a:r>
          </a:p>
          <a:p>
            <a:pPr lvl="1">
              <a:spcBef>
                <a:spcPts val="0"/>
              </a:spcBef>
              <a:defRPr/>
            </a:pPr>
            <a:r>
              <a:rPr lang="en-US" sz="2200" dirty="0" smtClean="0">
                <a:ea typeface="+mn-ea"/>
              </a:rPr>
              <a:t>MOGA</a:t>
            </a:r>
          </a:p>
          <a:p>
            <a:pPr lvl="1">
              <a:spcBef>
                <a:spcPts val="0"/>
              </a:spcBef>
              <a:defRPr/>
            </a:pPr>
            <a:r>
              <a:rPr lang="en-US" sz="2200" dirty="0" smtClean="0">
                <a:ea typeface="+mn-ea"/>
              </a:rPr>
              <a:t>NSGA</a:t>
            </a:r>
          </a:p>
          <a:p>
            <a:pPr>
              <a:defRPr/>
            </a:pPr>
            <a:r>
              <a:rPr lang="en-US" sz="2400" b="1" dirty="0" smtClean="0"/>
              <a:t>Recent Approaches</a:t>
            </a:r>
            <a:endParaRPr lang="ro-RO" sz="2400" b="1" dirty="0" smtClean="0"/>
          </a:p>
          <a:p>
            <a:pPr lvl="1">
              <a:spcBef>
                <a:spcPts val="0"/>
              </a:spcBef>
              <a:defRPr/>
            </a:pPr>
            <a:r>
              <a:rPr lang="en-US" sz="2200" dirty="0" smtClean="0">
                <a:ea typeface="+mn-ea"/>
              </a:rPr>
              <a:t>PAES</a:t>
            </a:r>
          </a:p>
          <a:p>
            <a:pPr lvl="1">
              <a:spcBef>
                <a:spcPts val="0"/>
              </a:spcBef>
              <a:defRPr/>
            </a:pPr>
            <a:r>
              <a:rPr lang="en-US" sz="2200" dirty="0" smtClean="0">
                <a:ea typeface="+mn-ea"/>
              </a:rPr>
              <a:t>SPEA</a:t>
            </a:r>
          </a:p>
          <a:p>
            <a:pPr>
              <a:spcBef>
                <a:spcPts val="0"/>
              </a:spcBef>
              <a:defRPr/>
            </a:pPr>
            <a:r>
              <a:rPr lang="en-US" sz="2400" b="1" dirty="0" smtClean="0"/>
              <a:t>Bio-inspired Approaches</a:t>
            </a:r>
          </a:p>
          <a:p>
            <a:pPr lvl="1">
              <a:spcBef>
                <a:spcPts val="0"/>
              </a:spcBef>
              <a:defRPr/>
            </a:pPr>
            <a:r>
              <a:rPr lang="en-US" sz="2000" dirty="0" smtClean="0"/>
              <a:t>PSO</a:t>
            </a:r>
          </a:p>
          <a:p>
            <a:pPr lvl="1">
              <a:spcBef>
                <a:spcPts val="0"/>
              </a:spcBef>
              <a:defRPr/>
            </a:pPr>
            <a:r>
              <a:rPr lang="en-US" sz="2000" dirty="0" smtClean="0"/>
              <a:t>Ant-colony based</a:t>
            </a:r>
            <a:endParaRPr lang="ro-RO" sz="2000" dirty="0" smtClean="0"/>
          </a:p>
        </p:txBody>
      </p:sp>
      <p:grpSp>
        <p:nvGrpSpPr>
          <p:cNvPr id="7" name="Group 6"/>
          <p:cNvGrpSpPr/>
          <p:nvPr/>
        </p:nvGrpSpPr>
        <p:grpSpPr>
          <a:xfrm>
            <a:off x="3429000" y="2286000"/>
            <a:ext cx="5715000" cy="3139321"/>
            <a:chOff x="3429000" y="2286000"/>
            <a:chExt cx="5715000" cy="3139321"/>
          </a:xfrm>
          <a:solidFill>
            <a:schemeClr val="bg1"/>
          </a:solidFill>
        </p:grpSpPr>
        <p:sp>
          <p:nvSpPr>
            <p:cNvPr id="4" name="TextBox 3"/>
            <p:cNvSpPr txBox="1"/>
            <p:nvPr/>
          </p:nvSpPr>
          <p:spPr>
            <a:xfrm>
              <a:off x="3733800" y="2286000"/>
              <a:ext cx="5410200" cy="3139321"/>
            </a:xfrm>
            <a:prstGeom prst="rect">
              <a:avLst/>
            </a:prstGeom>
            <a:grpFill/>
          </p:spPr>
          <p:txBody>
            <a:bodyPr wrap="square" rtlCol="0">
              <a:spAutoFit/>
            </a:bodyPr>
            <a:lstStyle/>
            <a:p>
              <a:r>
                <a:rPr lang="en-US" dirty="0"/>
                <a:t>In this method, the DM is asked to rank the objectives in order of importance.</a:t>
              </a:r>
            </a:p>
            <a:p>
              <a:r>
                <a:rPr lang="en-US" dirty="0"/>
                <a:t>The optimum solution is then obtained by minimizing the objective functions</a:t>
              </a:r>
            </a:p>
            <a:p>
              <a:r>
                <a:rPr lang="en-US" dirty="0"/>
                <a:t>in sequence, starting with the most important one and proceeding according to</a:t>
              </a:r>
            </a:p>
            <a:p>
              <a:r>
                <a:rPr lang="en-US" dirty="0"/>
                <a:t>the assigned order of importance of the objectives. It is also possible to select</a:t>
              </a:r>
            </a:p>
            <a:p>
              <a:r>
                <a:rPr lang="en-US" dirty="0"/>
                <a:t>randomly an objective to be optimized at each generation if the priority is</a:t>
              </a:r>
            </a:p>
            <a:p>
              <a:r>
                <a:rPr lang="en-US" dirty="0"/>
                <a:t>unknown</a:t>
              </a:r>
            </a:p>
          </p:txBody>
        </p:sp>
        <p:cxnSp>
          <p:nvCxnSpPr>
            <p:cNvPr id="6" name="Straight Arrow Connector 5"/>
            <p:cNvCxnSpPr/>
            <p:nvPr/>
          </p:nvCxnSpPr>
          <p:spPr>
            <a:xfrm>
              <a:off x="3429000" y="2438400"/>
              <a:ext cx="304800" cy="0"/>
            </a:xfrm>
            <a:prstGeom prst="straightConnector1">
              <a:avLst/>
            </a:prstGeom>
            <a:grpFill/>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572000" y="3855660"/>
            <a:ext cx="4391025" cy="2895600"/>
            <a:chOff x="3886200" y="1371600"/>
            <a:chExt cx="4391025" cy="289560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371600"/>
              <a:ext cx="439102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2611988"/>
              <a:ext cx="20955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200400"/>
              <a:ext cx="20288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17851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1273175"/>
            <a:ext cx="8450263" cy="431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562600"/>
            <a:ext cx="32670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5334000"/>
            <a:ext cx="369887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829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588" y="152400"/>
            <a:ext cx="279082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395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81000" y="381000"/>
            <a:ext cx="8686800" cy="563562"/>
          </a:xfrm>
          <a:noFill/>
          <a:extLst>
            <a:ext uri="{909E8E84-426E-40DD-AFC4-6F175D3DCCD1}">
              <a14:hiddenFill xmlns:a14="http://schemas.microsoft.com/office/drawing/2010/main">
                <a:solidFill>
                  <a:srgbClr val="FFFFFF"/>
                </a:solidFill>
              </a14:hiddenFill>
            </a:ext>
          </a:extLst>
        </p:spPr>
        <p:txBody>
          <a:bodyPr>
            <a:normAutofit fontScale="90000"/>
          </a:bodyPr>
          <a:lstStyle/>
          <a:p>
            <a:r>
              <a:rPr lang="en-US" altLang="en-US" dirty="0" smtClean="0">
                <a:effectLst/>
                <a:latin typeface="Times New Roman" pitchFamily="18" charset="0"/>
                <a:cs typeface="Times New Roman" pitchFamily="18" charset="0"/>
              </a:rPr>
              <a:t>Multi-Objective Evolutionary Algorithms</a:t>
            </a:r>
            <a:r>
              <a:rPr lang="ro-RO" altLang="en-US" dirty="0" smtClean="0">
                <a:effectLst/>
                <a:latin typeface="Times New Roman" pitchFamily="18" charset="0"/>
                <a:cs typeface="Times New Roman" pitchFamily="18" charset="0"/>
              </a:rPr>
              <a:t> - references</a:t>
            </a:r>
            <a:r>
              <a:rPr lang="en-US" altLang="en-US" dirty="0" smtClean="0">
                <a:effectLst/>
                <a:latin typeface="Times New Roman" pitchFamily="18" charset="0"/>
                <a:cs typeface="Times New Roman" pitchFamily="18" charset="0"/>
              </a:rPr>
              <a:t> (MOEAs)</a:t>
            </a:r>
            <a:endParaRPr lang="nl-NL" altLang="en-US" dirty="0" smtClean="0">
              <a:effectLst/>
              <a:latin typeface="Times New Roman" pitchFamily="18" charset="0"/>
              <a:cs typeface="Times New Roman" pitchFamily="18" charset="0"/>
            </a:endParaRPr>
          </a:p>
        </p:txBody>
      </p:sp>
      <p:sp>
        <p:nvSpPr>
          <p:cNvPr id="3379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53252" name="Rectangle 4"/>
          <p:cNvSpPr>
            <a:spLocks noGrp="1" noChangeArrowheads="1"/>
          </p:cNvSpPr>
          <p:nvPr>
            <p:ph type="body" idx="1"/>
          </p:nvPr>
        </p:nvSpPr>
        <p:spPr>
          <a:xfrm>
            <a:off x="381000" y="1524000"/>
            <a:ext cx="7543800" cy="4537075"/>
          </a:xfrm>
          <a:noFill/>
        </p:spPr>
        <p:txBody>
          <a:bodyPr/>
          <a:lstStyle/>
          <a:p>
            <a:pPr marL="609600" indent="-609600">
              <a:lnSpc>
                <a:spcPct val="80000"/>
              </a:lnSpc>
              <a:buFont typeface="Wingdings" pitchFamily="2" charset="2"/>
              <a:buChar char="Ø"/>
            </a:pPr>
            <a:r>
              <a:rPr lang="en-US" altLang="en-US" sz="2400" dirty="0" smtClean="0">
                <a:latin typeface="Times New Roman" pitchFamily="18" charset="0"/>
                <a:cs typeface="Times New Roman" pitchFamily="18" charset="0"/>
              </a:rPr>
              <a:t>Some representatives of MOEAs in operational research through past years:</a:t>
            </a:r>
          </a:p>
          <a:p>
            <a:pPr marL="609600" indent="-609600">
              <a:lnSpc>
                <a:spcPct val="80000"/>
              </a:lnSpc>
              <a:buFont typeface="Wingdings" pitchFamily="2" charset="2"/>
              <a:buChar char="Ø"/>
            </a:pPr>
            <a:endParaRPr lang="en-US" altLang="en-US" sz="1200" dirty="0" smtClean="0">
              <a:latin typeface="Times New Roman" pitchFamily="18" charset="0"/>
              <a:cs typeface="Times New Roman" pitchFamily="18" charset="0"/>
            </a:endParaRPr>
          </a:p>
          <a:p>
            <a:pPr marL="990600" lvl="1" indent="-533400">
              <a:lnSpc>
                <a:spcPct val="80000"/>
              </a:lnSpc>
              <a:buFont typeface="Wingdings" pitchFamily="2" charset="2"/>
              <a:buAutoNum type="alphaLcParenR"/>
            </a:pPr>
            <a:r>
              <a:rPr lang="en-US" altLang="en-US" sz="2000" dirty="0" smtClean="0">
                <a:latin typeface="Times New Roman" pitchFamily="18" charset="0"/>
                <a:cs typeface="Times New Roman" pitchFamily="18" charset="0"/>
              </a:rPr>
              <a:t>Non-Dominated Sorting genetic Algorithm (NSGA), Srinivas et Deb, 1995.</a:t>
            </a:r>
          </a:p>
          <a:p>
            <a:pPr marL="990600" lvl="1" indent="-533400">
              <a:lnSpc>
                <a:spcPct val="80000"/>
              </a:lnSpc>
              <a:buFont typeface="Wingdings" pitchFamily="2" charset="2"/>
              <a:buAutoNum type="alphaLcParenR"/>
            </a:pPr>
            <a:endParaRPr lang="en-US" altLang="en-US" sz="1000" dirty="0" smtClean="0">
              <a:latin typeface="Times New Roman" pitchFamily="18" charset="0"/>
              <a:cs typeface="Times New Roman" pitchFamily="18" charset="0"/>
            </a:endParaRPr>
          </a:p>
          <a:p>
            <a:pPr marL="990600" lvl="1" indent="-533400">
              <a:lnSpc>
                <a:spcPct val="80000"/>
              </a:lnSpc>
              <a:buFont typeface="Wingdings" pitchFamily="2" charset="2"/>
              <a:buAutoNum type="alphaLcParenR"/>
            </a:pPr>
            <a:r>
              <a:rPr lang="en-US" altLang="en-US" sz="2000" dirty="0" smtClean="0">
                <a:latin typeface="Times New Roman" pitchFamily="18" charset="0"/>
                <a:cs typeface="Times New Roman" pitchFamily="18" charset="0"/>
              </a:rPr>
              <a:t>NSGA-II, Deb et al., 2002.</a:t>
            </a:r>
          </a:p>
          <a:p>
            <a:pPr marL="990600" lvl="1" indent="-533400">
              <a:lnSpc>
                <a:spcPct val="80000"/>
              </a:lnSpc>
              <a:buFont typeface="Wingdings" pitchFamily="2" charset="2"/>
              <a:buAutoNum type="alphaLcParenR"/>
            </a:pPr>
            <a:endParaRPr lang="en-US" altLang="en-US" sz="1400" dirty="0" smtClean="0">
              <a:latin typeface="Times New Roman" pitchFamily="18" charset="0"/>
              <a:cs typeface="Times New Roman" pitchFamily="18" charset="0"/>
            </a:endParaRPr>
          </a:p>
          <a:p>
            <a:pPr marL="990600" lvl="1" indent="-533400">
              <a:lnSpc>
                <a:spcPct val="80000"/>
              </a:lnSpc>
              <a:buFont typeface="Wingdings" pitchFamily="2" charset="2"/>
              <a:buAutoNum type="alphaLcParenR"/>
            </a:pPr>
            <a:r>
              <a:rPr lang="en-US" altLang="en-US" sz="2000" dirty="0" smtClean="0">
                <a:latin typeface="Times New Roman" pitchFamily="18" charset="0"/>
                <a:cs typeface="Times New Roman" pitchFamily="18" charset="0"/>
              </a:rPr>
              <a:t>Strength Pareto Evolutionary Algorithm (SPEA), </a:t>
            </a:r>
            <a:r>
              <a:rPr lang="en-US" altLang="en-US" sz="2000" dirty="0" err="1" smtClean="0">
                <a:latin typeface="Times New Roman" pitchFamily="18" charset="0"/>
                <a:cs typeface="Times New Roman" pitchFamily="18" charset="0"/>
              </a:rPr>
              <a:t>Zitzler</a:t>
            </a:r>
            <a:r>
              <a:rPr lang="en-US" altLang="en-US" sz="2000" dirty="0" smtClean="0">
                <a:latin typeface="Times New Roman" pitchFamily="18" charset="0"/>
                <a:cs typeface="Times New Roman" pitchFamily="18" charset="0"/>
              </a:rPr>
              <a:t> and Thiele, 1999.</a:t>
            </a:r>
          </a:p>
          <a:p>
            <a:pPr marL="990600" lvl="1" indent="-533400">
              <a:lnSpc>
                <a:spcPct val="80000"/>
              </a:lnSpc>
              <a:buFont typeface="Wingdings" pitchFamily="2" charset="2"/>
              <a:buAutoNum type="alphaLcParenR"/>
            </a:pPr>
            <a:endParaRPr lang="en-US" altLang="en-US" sz="1400" dirty="0" smtClean="0">
              <a:latin typeface="Times New Roman" pitchFamily="18" charset="0"/>
              <a:cs typeface="Times New Roman" pitchFamily="18" charset="0"/>
            </a:endParaRPr>
          </a:p>
          <a:p>
            <a:pPr marL="990600" lvl="1" indent="-533400">
              <a:lnSpc>
                <a:spcPct val="80000"/>
              </a:lnSpc>
              <a:buFont typeface="Wingdings" pitchFamily="2" charset="2"/>
              <a:buAutoNum type="alphaLcParenR"/>
            </a:pPr>
            <a:r>
              <a:rPr lang="en-US" altLang="en-US" sz="2000" dirty="0" smtClean="0">
                <a:latin typeface="Times New Roman" pitchFamily="18" charset="0"/>
                <a:cs typeface="Times New Roman" pitchFamily="18" charset="0"/>
              </a:rPr>
              <a:t>SPEA2, </a:t>
            </a:r>
            <a:r>
              <a:rPr lang="en-US" altLang="en-US" sz="2000" dirty="0" err="1" smtClean="0">
                <a:latin typeface="Times New Roman" pitchFamily="18" charset="0"/>
                <a:cs typeface="Times New Roman" pitchFamily="18" charset="0"/>
              </a:rPr>
              <a:t>Zitzler</a:t>
            </a:r>
            <a:r>
              <a:rPr lang="en-US" altLang="en-US" sz="2000" dirty="0" smtClean="0">
                <a:latin typeface="Times New Roman" pitchFamily="18" charset="0"/>
                <a:cs typeface="Times New Roman" pitchFamily="18" charset="0"/>
              </a:rPr>
              <a:t> et al., 2001.</a:t>
            </a:r>
          </a:p>
          <a:p>
            <a:pPr marL="990600" lvl="1" indent="-533400">
              <a:lnSpc>
                <a:spcPct val="80000"/>
              </a:lnSpc>
              <a:buFont typeface="Wingdings" pitchFamily="2" charset="2"/>
              <a:buAutoNum type="alphaLcParenR"/>
            </a:pPr>
            <a:endParaRPr lang="en-US" altLang="en-US" sz="1400" dirty="0" smtClean="0">
              <a:latin typeface="Times New Roman" pitchFamily="18" charset="0"/>
              <a:cs typeface="Times New Roman" pitchFamily="18" charset="0"/>
            </a:endParaRPr>
          </a:p>
          <a:p>
            <a:pPr marL="990600" lvl="1" indent="-533400">
              <a:lnSpc>
                <a:spcPct val="80000"/>
              </a:lnSpc>
              <a:buFont typeface="Wingdings" pitchFamily="2" charset="2"/>
              <a:buAutoNum type="alphaLcParenR"/>
            </a:pPr>
            <a:r>
              <a:rPr lang="en-US" altLang="en-US" sz="2000" dirty="0" smtClean="0">
                <a:latin typeface="Times New Roman" pitchFamily="18" charset="0"/>
                <a:cs typeface="Times New Roman" pitchFamily="18" charset="0"/>
              </a:rPr>
              <a:t>Epsilon-NSGAII, </a:t>
            </a:r>
            <a:r>
              <a:rPr lang="en-US" altLang="en-US" sz="2000" dirty="0" err="1" smtClean="0">
                <a:latin typeface="Times New Roman" pitchFamily="18" charset="0"/>
                <a:cs typeface="Times New Roman" pitchFamily="18" charset="0"/>
              </a:rPr>
              <a:t>Kollat</a:t>
            </a:r>
            <a:r>
              <a:rPr lang="en-US" altLang="en-US" sz="2000" dirty="0" smtClean="0">
                <a:latin typeface="Times New Roman" pitchFamily="18" charset="0"/>
                <a:cs typeface="Times New Roman" pitchFamily="18" charset="0"/>
              </a:rPr>
              <a:t> and Reed, 2005.</a:t>
            </a:r>
          </a:p>
          <a:p>
            <a:pPr marL="990600" lvl="1" indent="-533400">
              <a:lnSpc>
                <a:spcPct val="80000"/>
              </a:lnSpc>
              <a:buFont typeface="Wingdings" pitchFamily="2" charset="2"/>
              <a:buAutoNum type="alphaLcParenR"/>
            </a:pPr>
            <a:endParaRPr lang="en-US" altLang="en-US" sz="1400" dirty="0" smtClean="0">
              <a:latin typeface="Times New Roman" pitchFamily="18" charset="0"/>
              <a:cs typeface="Times New Roman" pitchFamily="18" charset="0"/>
            </a:endParaRPr>
          </a:p>
          <a:p>
            <a:pPr marL="990600" lvl="1" indent="-533400">
              <a:lnSpc>
                <a:spcPct val="80000"/>
              </a:lnSpc>
              <a:buFont typeface="Wingdings" pitchFamily="2" charset="2"/>
              <a:buAutoNum type="alphaLcParenR"/>
            </a:pPr>
            <a:r>
              <a:rPr lang="en-US" altLang="en-US" sz="2000" dirty="0" smtClean="0">
                <a:latin typeface="Times New Roman" pitchFamily="18" charset="0"/>
                <a:cs typeface="Times New Roman" pitchFamily="18" charset="0"/>
              </a:rPr>
              <a:t>Multi-objective Shuffled Complex Evolution Metropolis Algorithm (MOSCEM-UA), </a:t>
            </a:r>
            <a:r>
              <a:rPr lang="en-US" altLang="en-US" sz="2000" dirty="0" err="1" smtClean="0">
                <a:latin typeface="Times New Roman" pitchFamily="18" charset="0"/>
                <a:cs typeface="Times New Roman" pitchFamily="18" charset="0"/>
              </a:rPr>
              <a:t>Vrugt</a:t>
            </a:r>
            <a:r>
              <a:rPr lang="en-US" altLang="en-US" sz="2000" dirty="0" smtClean="0">
                <a:latin typeface="Times New Roman" pitchFamily="18" charset="0"/>
                <a:cs typeface="Times New Roman" pitchFamily="18" charset="0"/>
              </a:rPr>
              <a:t> et al., 2003.</a:t>
            </a:r>
          </a:p>
        </p:txBody>
      </p:sp>
    </p:spTree>
    <p:extLst>
      <p:ext uri="{BB962C8B-B14F-4D97-AF65-F5344CB8AC3E}">
        <p14:creationId xmlns:p14="http://schemas.microsoft.com/office/powerpoint/2010/main" val="155705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Effect transition="in" filter="fade">
                                      <p:cBhvr>
                                        <p:cTn id="7" dur="2000"/>
                                        <p:tgtEl>
                                          <p:spTgt spid="532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3252">
                                            <p:txEl>
                                              <p:pRg st="2" end="2"/>
                                            </p:txEl>
                                          </p:spTgt>
                                        </p:tgtEl>
                                        <p:attrNameLst>
                                          <p:attrName>style.visibility</p:attrName>
                                        </p:attrNameLst>
                                      </p:cBhvr>
                                      <p:to>
                                        <p:strVal val="visible"/>
                                      </p:to>
                                    </p:set>
                                    <p:animEffect transition="in" filter="fade">
                                      <p:cBhvr>
                                        <p:cTn id="12" dur="2000"/>
                                        <p:tgtEl>
                                          <p:spTgt spid="5325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3252">
                                            <p:txEl>
                                              <p:pRg st="4" end="4"/>
                                            </p:txEl>
                                          </p:spTgt>
                                        </p:tgtEl>
                                        <p:attrNameLst>
                                          <p:attrName>style.visibility</p:attrName>
                                        </p:attrNameLst>
                                      </p:cBhvr>
                                      <p:to>
                                        <p:strVal val="visible"/>
                                      </p:to>
                                    </p:set>
                                    <p:animEffect transition="in" filter="fade">
                                      <p:cBhvr>
                                        <p:cTn id="15" dur="2000"/>
                                        <p:tgtEl>
                                          <p:spTgt spid="5325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3252">
                                            <p:txEl>
                                              <p:pRg st="6" end="6"/>
                                            </p:txEl>
                                          </p:spTgt>
                                        </p:tgtEl>
                                        <p:attrNameLst>
                                          <p:attrName>style.visibility</p:attrName>
                                        </p:attrNameLst>
                                      </p:cBhvr>
                                      <p:to>
                                        <p:strVal val="visible"/>
                                      </p:to>
                                    </p:set>
                                    <p:animEffect transition="in" filter="fade">
                                      <p:cBhvr>
                                        <p:cTn id="18" dur="2000"/>
                                        <p:tgtEl>
                                          <p:spTgt spid="5325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3252">
                                            <p:txEl>
                                              <p:pRg st="8" end="8"/>
                                            </p:txEl>
                                          </p:spTgt>
                                        </p:tgtEl>
                                        <p:attrNameLst>
                                          <p:attrName>style.visibility</p:attrName>
                                        </p:attrNameLst>
                                      </p:cBhvr>
                                      <p:to>
                                        <p:strVal val="visible"/>
                                      </p:to>
                                    </p:set>
                                    <p:animEffect transition="in" filter="fade">
                                      <p:cBhvr>
                                        <p:cTn id="21" dur="2000"/>
                                        <p:tgtEl>
                                          <p:spTgt spid="53252">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3252">
                                            <p:txEl>
                                              <p:pRg st="10" end="10"/>
                                            </p:txEl>
                                          </p:spTgt>
                                        </p:tgtEl>
                                        <p:attrNameLst>
                                          <p:attrName>style.visibility</p:attrName>
                                        </p:attrNameLst>
                                      </p:cBhvr>
                                      <p:to>
                                        <p:strVal val="visible"/>
                                      </p:to>
                                    </p:set>
                                    <p:animEffect transition="in" filter="fade">
                                      <p:cBhvr>
                                        <p:cTn id="24" dur="2000"/>
                                        <p:tgtEl>
                                          <p:spTgt spid="53252">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3252">
                                            <p:txEl>
                                              <p:pRg st="12" end="12"/>
                                            </p:txEl>
                                          </p:spTgt>
                                        </p:tgtEl>
                                        <p:attrNameLst>
                                          <p:attrName>style.visibility</p:attrName>
                                        </p:attrNameLst>
                                      </p:cBhvr>
                                      <p:to>
                                        <p:strVal val="visible"/>
                                      </p:to>
                                    </p:set>
                                    <p:animEffect transition="in" filter="fade">
                                      <p:cBhvr>
                                        <p:cTn id="27" dur="2000"/>
                                        <p:tgtEl>
                                          <p:spTgt spid="5325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143000"/>
          </a:xfrm>
        </p:spPr>
        <p:txBody>
          <a:bodyPr/>
          <a:lstStyle/>
          <a:p>
            <a:r>
              <a:rPr lang="tr-TR" dirty="0" smtClean="0"/>
              <a:t>MO Test Problems</a:t>
            </a:r>
            <a:endParaRPr lang="en-US" dirty="0"/>
          </a:p>
        </p:txBody>
      </p:sp>
    </p:spTree>
    <p:extLst>
      <p:ext uri="{BB962C8B-B14F-4D97-AF65-F5344CB8AC3E}">
        <p14:creationId xmlns:p14="http://schemas.microsoft.com/office/powerpoint/2010/main" val="1717776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cs typeface="Arial" pitchFamily="34" charset="0"/>
              </a:defRPr>
            </a:lvl1pPr>
            <a:lvl2pPr algn="ctr">
              <a:defRPr sz="4400">
                <a:solidFill>
                  <a:schemeClr val="tx2"/>
                </a:solidFill>
                <a:latin typeface="Arial" pitchFamily="34" charset="0"/>
                <a:cs typeface="Arial" pitchFamily="34" charset="0"/>
              </a:defRPr>
            </a:lvl2pPr>
            <a:lvl3pPr algn="ctr">
              <a:defRPr sz="4400">
                <a:solidFill>
                  <a:schemeClr val="tx2"/>
                </a:solidFill>
                <a:latin typeface="Arial" pitchFamily="34" charset="0"/>
                <a:cs typeface="Arial" pitchFamily="34" charset="0"/>
              </a:defRPr>
            </a:lvl3pPr>
            <a:lvl4pPr algn="ctr">
              <a:defRPr sz="4400">
                <a:solidFill>
                  <a:schemeClr val="tx2"/>
                </a:solidFill>
                <a:latin typeface="Arial" pitchFamily="34" charset="0"/>
                <a:cs typeface="Arial" pitchFamily="34" charset="0"/>
              </a:defRPr>
            </a:lvl4pPr>
            <a:lvl5pPr algn="ctr">
              <a:defRPr sz="4400">
                <a:solidFill>
                  <a:schemeClr val="tx2"/>
                </a:solidFill>
                <a:latin typeface="Arial" pitchFamily="34" charset="0"/>
                <a:cs typeface="Arial" pitchFamily="34" charset="0"/>
              </a:defRPr>
            </a:lvl5pPr>
            <a:lvl6pPr marL="457200" algn="ctr" fontAlgn="base">
              <a:spcBef>
                <a:spcPct val="0"/>
              </a:spcBef>
              <a:spcAft>
                <a:spcPct val="0"/>
              </a:spcAft>
              <a:defRPr sz="4400">
                <a:solidFill>
                  <a:schemeClr val="tx2"/>
                </a:solidFill>
                <a:latin typeface="Arial" pitchFamily="34" charset="0"/>
                <a:cs typeface="Arial" pitchFamily="34" charset="0"/>
              </a:defRPr>
            </a:lvl6pPr>
            <a:lvl7pPr marL="914400" algn="ctr" fontAlgn="base">
              <a:spcBef>
                <a:spcPct val="0"/>
              </a:spcBef>
              <a:spcAft>
                <a:spcPct val="0"/>
              </a:spcAft>
              <a:defRPr sz="4400">
                <a:solidFill>
                  <a:schemeClr val="tx2"/>
                </a:solidFill>
                <a:latin typeface="Arial" pitchFamily="34" charset="0"/>
                <a:cs typeface="Arial" pitchFamily="34" charset="0"/>
              </a:defRPr>
            </a:lvl7pPr>
            <a:lvl8pPr marL="1371600" algn="ctr" fontAlgn="base">
              <a:spcBef>
                <a:spcPct val="0"/>
              </a:spcBef>
              <a:spcAft>
                <a:spcPct val="0"/>
              </a:spcAft>
              <a:defRPr sz="4400">
                <a:solidFill>
                  <a:schemeClr val="tx2"/>
                </a:solidFill>
                <a:latin typeface="Arial" pitchFamily="34" charset="0"/>
                <a:cs typeface="Arial" pitchFamily="34" charset="0"/>
              </a:defRPr>
            </a:lvl8pPr>
            <a:lvl9pPr marL="1828800" algn="ctr" fontAlgn="base">
              <a:spcBef>
                <a:spcPct val="0"/>
              </a:spcBef>
              <a:spcAft>
                <a:spcPct val="0"/>
              </a:spcAft>
              <a:defRPr sz="4400">
                <a:solidFill>
                  <a:schemeClr val="tx2"/>
                </a:solidFill>
                <a:latin typeface="Arial" pitchFamily="34" charset="0"/>
                <a:cs typeface="Arial" pitchFamily="34" charset="0"/>
              </a:defRPr>
            </a:lvl9pPr>
          </a:lstStyle>
          <a:p>
            <a:r>
              <a:rPr lang="en-US" altLang="en-US"/>
              <a:t>MOEA TEST Functions</a:t>
            </a:r>
          </a:p>
        </p:txBody>
      </p:sp>
      <p:sp>
        <p:nvSpPr>
          <p:cNvPr id="2053" name="Rectangle 5"/>
          <p:cNvSpPr>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defRPr sz="3200">
                <a:solidFill>
                  <a:schemeClr val="tx1"/>
                </a:solidFill>
                <a:latin typeface="Arial" pitchFamily="34" charset="0"/>
                <a:cs typeface="Arial" pitchFamily="34" charset="0"/>
              </a:defRPr>
            </a:lvl1pPr>
            <a:lvl2pPr algn="ctr">
              <a:spcBef>
                <a:spcPct val="20000"/>
              </a:spcBef>
              <a:defRPr sz="2800">
                <a:solidFill>
                  <a:schemeClr val="tx1"/>
                </a:solidFill>
                <a:latin typeface="Arial" pitchFamily="34" charset="0"/>
                <a:cs typeface="Arial" pitchFamily="34" charset="0"/>
              </a:defRPr>
            </a:lvl2pPr>
            <a:lvl3pPr algn="ctr">
              <a:spcBef>
                <a:spcPct val="20000"/>
              </a:spcBef>
              <a:defRPr sz="2400">
                <a:solidFill>
                  <a:schemeClr val="tx1"/>
                </a:solidFill>
                <a:latin typeface="Arial" pitchFamily="34" charset="0"/>
                <a:cs typeface="Arial" pitchFamily="34" charset="0"/>
              </a:defRPr>
            </a:lvl3pPr>
            <a:lvl4pPr algn="ctr">
              <a:spcBef>
                <a:spcPct val="20000"/>
              </a:spcBef>
              <a:defRPr sz="2000">
                <a:solidFill>
                  <a:schemeClr val="tx1"/>
                </a:solidFill>
                <a:latin typeface="Arial" pitchFamily="34" charset="0"/>
                <a:cs typeface="Arial" pitchFamily="34" charset="0"/>
              </a:defRPr>
            </a:lvl4pPr>
            <a:lvl5pPr algn="ctr">
              <a:spcBef>
                <a:spcPct val="20000"/>
              </a:spcBef>
              <a:defRPr sz="2000">
                <a:solidFill>
                  <a:schemeClr val="tx1"/>
                </a:solidFill>
                <a:latin typeface="Arial" pitchFamily="34" charset="0"/>
                <a:cs typeface="Arial" pitchFamily="34" charset="0"/>
              </a:defRPr>
            </a:lvl5pPr>
            <a:lvl6pPr algn="ctr" fontAlgn="base">
              <a:spcBef>
                <a:spcPct val="20000"/>
              </a:spcBef>
              <a:spcAft>
                <a:spcPct val="0"/>
              </a:spcAft>
              <a:defRPr sz="2000">
                <a:solidFill>
                  <a:schemeClr val="tx1"/>
                </a:solidFill>
                <a:latin typeface="Arial" pitchFamily="34" charset="0"/>
                <a:cs typeface="Arial" pitchFamily="34" charset="0"/>
              </a:defRPr>
            </a:lvl6pPr>
            <a:lvl7pPr algn="ctr" fontAlgn="base">
              <a:spcBef>
                <a:spcPct val="20000"/>
              </a:spcBef>
              <a:spcAft>
                <a:spcPct val="0"/>
              </a:spcAft>
              <a:defRPr sz="2000">
                <a:solidFill>
                  <a:schemeClr val="tx1"/>
                </a:solidFill>
                <a:latin typeface="Arial" pitchFamily="34" charset="0"/>
                <a:cs typeface="Arial" pitchFamily="34" charset="0"/>
              </a:defRPr>
            </a:lvl7pPr>
            <a:lvl8pPr algn="ctr" fontAlgn="base">
              <a:spcBef>
                <a:spcPct val="20000"/>
              </a:spcBef>
              <a:spcAft>
                <a:spcPct val="0"/>
              </a:spcAft>
              <a:defRPr sz="2000">
                <a:solidFill>
                  <a:schemeClr val="tx1"/>
                </a:solidFill>
                <a:latin typeface="Arial" pitchFamily="34" charset="0"/>
                <a:cs typeface="Arial" pitchFamily="34" charset="0"/>
              </a:defRPr>
            </a:lvl8pPr>
            <a:lvl9pPr algn="ctr" fontAlgn="base">
              <a:spcBef>
                <a:spcPct val="20000"/>
              </a:spcBef>
              <a:spcAft>
                <a:spcPct val="0"/>
              </a:spcAft>
              <a:defRPr sz="2000">
                <a:solidFill>
                  <a:schemeClr val="tx1"/>
                </a:solidFill>
                <a:latin typeface="Arial" pitchFamily="34" charset="0"/>
                <a:cs typeface="Arial" pitchFamily="34" charset="0"/>
              </a:defRPr>
            </a:lvl9pPr>
          </a:lstStyle>
          <a:p>
            <a:r>
              <a:rPr lang="en-US" altLang="en-US"/>
              <a:t>Biobjective optimization problems:</a:t>
            </a:r>
          </a:p>
          <a:p>
            <a:endParaRPr lang="en-US" altLang="en-US"/>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7623175"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14800"/>
            <a:ext cx="866775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151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0" y="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These functions have the following general effect:</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33400"/>
            <a:ext cx="4125913"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635375"/>
            <a:ext cx="8667750" cy="322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075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8001000"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1" name="Text Box 5"/>
          <p:cNvSpPr txBox="1">
            <a:spLocks noChangeArrowheads="1"/>
          </p:cNvSpPr>
          <p:nvPr/>
        </p:nvSpPr>
        <p:spPr bwMode="auto">
          <a:xfrm>
            <a:off x="381000" y="2286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General Structure of test functions:</a:t>
            </a:r>
          </a:p>
        </p:txBody>
      </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5200"/>
            <a:ext cx="8667750" cy="127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48972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ChangeArrowheads="1"/>
          </p:cNvSpPr>
          <p:nvPr/>
        </p:nvSpPr>
        <p:spPr bwMode="auto">
          <a:xfrm>
            <a:off x="0" y="228600"/>
            <a:ext cx="899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The six different benchmark problems defined as ZDT (Zitzler-Deb-Thiele)</a:t>
            </a:r>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363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985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763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4565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8885238" cy="321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370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0" y="0"/>
            <a:ext cx="9144000" cy="1417638"/>
          </a:xfrm>
        </p:spPr>
        <p:style>
          <a:lnRef idx="1">
            <a:schemeClr val="accent1"/>
          </a:lnRef>
          <a:fillRef idx="2">
            <a:schemeClr val="accent1"/>
          </a:fillRef>
          <a:effectRef idx="1">
            <a:schemeClr val="accent1"/>
          </a:effectRef>
          <a:fontRef idx="minor">
            <a:schemeClr val="dk1"/>
          </a:fontRef>
        </p:style>
        <p:txBody>
          <a:bodyPr>
            <a:normAutofit fontScale="90000"/>
          </a:bodyPr>
          <a:lstStyle/>
          <a:p>
            <a:pPr eaLnBrk="1" hangingPunct="1">
              <a:defRPr/>
            </a:pPr>
            <a:r>
              <a:rPr lang="en-US" dirty="0" smtClean="0"/>
              <a:t>Principles of Multi-Objective Optimization</a:t>
            </a:r>
          </a:p>
        </p:txBody>
      </p:sp>
      <p:sp>
        <p:nvSpPr>
          <p:cNvPr id="7172" name="Rectangle 3"/>
          <p:cNvSpPr>
            <a:spLocks noGrp="1" noChangeArrowheads="1"/>
          </p:cNvSpPr>
          <p:nvPr>
            <p:ph type="body" idx="1"/>
          </p:nvPr>
        </p:nvSpPr>
        <p:spPr>
          <a:xfrm>
            <a:off x="228600" y="1524000"/>
            <a:ext cx="8382000" cy="5211763"/>
          </a:xfrm>
        </p:spPr>
        <p:txBody>
          <a:bodyPr/>
          <a:lstStyle/>
          <a:p>
            <a:pPr algn="just" eaLnBrk="1" hangingPunct="1">
              <a:lnSpc>
                <a:spcPct val="90000"/>
              </a:lnSpc>
            </a:pPr>
            <a:r>
              <a:rPr lang="en-US" altLang="en-US" sz="2600" dirty="0" smtClean="0"/>
              <a:t>Real-world problems have </a:t>
            </a:r>
            <a:r>
              <a:rPr lang="en-US" altLang="en-US" sz="2600" b="1" dirty="0" smtClean="0"/>
              <a:t>more than one objective function</a:t>
            </a:r>
            <a:r>
              <a:rPr lang="en-US" altLang="en-US" sz="2600" dirty="0" smtClean="0"/>
              <a:t>, each of which may have a different individual optimal solution.</a:t>
            </a:r>
          </a:p>
          <a:p>
            <a:pPr algn="just" eaLnBrk="1" hangingPunct="1">
              <a:lnSpc>
                <a:spcPct val="90000"/>
              </a:lnSpc>
            </a:pPr>
            <a:r>
              <a:rPr lang="en-US" altLang="en-US" sz="2600" dirty="0" smtClean="0"/>
              <a:t>Different in the optimal solutions corresponding to different objectives because </a:t>
            </a:r>
            <a:r>
              <a:rPr lang="en-US" altLang="en-US" sz="2600" b="1" dirty="0" smtClean="0"/>
              <a:t>the objective functions are often conflicting</a:t>
            </a:r>
            <a:r>
              <a:rPr lang="en-US" altLang="en-US" sz="2600" dirty="0" smtClean="0"/>
              <a:t> (competing) to each other.</a:t>
            </a:r>
          </a:p>
          <a:p>
            <a:pPr algn="just" eaLnBrk="1" hangingPunct="1">
              <a:lnSpc>
                <a:spcPct val="90000"/>
              </a:lnSpc>
            </a:pPr>
            <a:r>
              <a:rPr lang="en-US" altLang="en-US" sz="2600" dirty="0" smtClean="0"/>
              <a:t>Set of trade-off optimal solutions instead of one optimal solution, generally known as “</a:t>
            </a:r>
            <a:r>
              <a:rPr lang="en-US" altLang="en-US" sz="2600" b="1" i="1" dirty="0" smtClean="0"/>
              <a:t>Pareto-Optimal</a:t>
            </a:r>
            <a:r>
              <a:rPr lang="en-US" altLang="en-US" sz="2600" dirty="0" smtClean="0"/>
              <a:t>” solutions (named after Italian economist </a:t>
            </a:r>
            <a:r>
              <a:rPr lang="en-US" altLang="en-US" sz="2600" dirty="0" err="1" smtClean="0"/>
              <a:t>Vilfredo</a:t>
            </a:r>
            <a:r>
              <a:rPr lang="en-US" altLang="en-US" sz="2600" dirty="0" smtClean="0"/>
              <a:t> Pareto (1906)).</a:t>
            </a:r>
          </a:p>
          <a:p>
            <a:pPr algn="just" eaLnBrk="1" hangingPunct="1">
              <a:lnSpc>
                <a:spcPct val="90000"/>
              </a:lnSpc>
            </a:pPr>
            <a:r>
              <a:rPr lang="en-US" altLang="en-US" sz="2600" dirty="0" smtClean="0"/>
              <a:t>No one solution can be considered to be better than any other with respect to all objective functions. The </a:t>
            </a:r>
            <a:r>
              <a:rPr lang="en-US" altLang="en-US" sz="2600" b="1" dirty="0" smtClean="0"/>
              <a:t>non-dominant solution</a:t>
            </a:r>
            <a:r>
              <a:rPr lang="en-US" altLang="en-US" sz="2600" dirty="0" smtClean="0"/>
              <a:t> concept.</a:t>
            </a:r>
          </a:p>
        </p:txBody>
      </p:sp>
    </p:spTree>
    <p:extLst>
      <p:ext uri="{BB962C8B-B14F-4D97-AF65-F5344CB8AC3E}">
        <p14:creationId xmlns:p14="http://schemas.microsoft.com/office/powerpoint/2010/main" val="361530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424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036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739188"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038600"/>
            <a:ext cx="7694613"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5912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89154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365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7757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378825"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657600"/>
            <a:ext cx="81264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114800"/>
            <a:ext cx="6543675"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672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03690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739188"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267200"/>
            <a:ext cx="873918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181600"/>
            <a:ext cx="863123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562600"/>
            <a:ext cx="927100" cy="18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865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9100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47138"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83439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572000"/>
            <a:ext cx="1646238"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659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707438"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4101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ChangeArrowheads="1"/>
          </p:cNvSpPr>
          <p:nvPr/>
        </p:nvSpPr>
        <p:spPr bwMode="auto">
          <a:xfrm>
            <a:off x="304800" y="228600"/>
            <a:ext cx="74025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t>Generic Scalable MOP Test Problems</a:t>
            </a: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8" y="1641475"/>
            <a:ext cx="8631237"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666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0" y="0"/>
            <a:ext cx="9144000" cy="1143000"/>
          </a:xfrm>
        </p:spPr>
        <p:style>
          <a:lnRef idx="1">
            <a:schemeClr val="accent1"/>
          </a:lnRef>
          <a:fillRef idx="2">
            <a:schemeClr val="accent1"/>
          </a:fillRef>
          <a:effectRef idx="1">
            <a:schemeClr val="accent1"/>
          </a:effectRef>
          <a:fontRef idx="minor">
            <a:schemeClr val="dk1"/>
          </a:fontRef>
        </p:style>
        <p:txBody>
          <a:bodyPr/>
          <a:lstStyle/>
          <a:p>
            <a:pPr eaLnBrk="1" hangingPunct="1">
              <a:defRPr/>
            </a:pPr>
            <a:r>
              <a:rPr lang="en-US" dirty="0" smtClean="0"/>
              <a:t>Multi-Objective Optimization</a:t>
            </a:r>
          </a:p>
        </p:txBody>
      </p:sp>
      <p:sp>
        <p:nvSpPr>
          <p:cNvPr id="8196" name="Rectangle 3"/>
          <p:cNvSpPr>
            <a:spLocks noGrp="1" noChangeArrowheads="1"/>
          </p:cNvSpPr>
          <p:nvPr>
            <p:ph type="body" idx="1"/>
          </p:nvPr>
        </p:nvSpPr>
        <p:spPr>
          <a:xfrm>
            <a:off x="-4527" y="1371600"/>
            <a:ext cx="8991600" cy="5211763"/>
          </a:xfrm>
        </p:spPr>
        <p:txBody>
          <a:bodyPr/>
          <a:lstStyle/>
          <a:p>
            <a:pPr algn="just" eaLnBrk="1" hangingPunct="1">
              <a:lnSpc>
                <a:spcPct val="90000"/>
              </a:lnSpc>
            </a:pPr>
            <a:r>
              <a:rPr lang="en-US" altLang="en-US" sz="2600" dirty="0" smtClean="0"/>
              <a:t>Is the optimization of different objective functions at the same time, thus at the end the algorithm return </a:t>
            </a:r>
            <a:r>
              <a:rPr lang="en-US" altLang="en-US" sz="2600" i="1" dirty="0" smtClean="0"/>
              <a:t>n</a:t>
            </a:r>
            <a:r>
              <a:rPr lang="en-US" altLang="en-US" sz="2600" dirty="0" smtClean="0"/>
              <a:t> different optimal values which is different to return one value in a normal optimization problem.</a:t>
            </a:r>
          </a:p>
          <a:p>
            <a:pPr algn="just" eaLnBrk="1" hangingPunct="1">
              <a:lnSpc>
                <a:spcPct val="90000"/>
              </a:lnSpc>
            </a:pPr>
            <a:r>
              <a:rPr lang="en-US" altLang="en-US" sz="2600" dirty="0" smtClean="0"/>
              <a:t>Thus, there are more than one objective function</a:t>
            </a:r>
          </a:p>
          <a:p>
            <a:pPr algn="just" eaLnBrk="1" hangingPunct="1">
              <a:lnSpc>
                <a:spcPct val="90000"/>
              </a:lnSpc>
              <a:buFontTx/>
              <a:buNone/>
            </a:pPr>
            <a:endParaRPr lang="en-US" altLang="en-US" sz="2600" dirty="0" smtClean="0"/>
          </a:p>
          <a:p>
            <a:pPr>
              <a:buFontTx/>
              <a:buNone/>
            </a:pPr>
            <a:r>
              <a:rPr lang="en-US" altLang="en-US" sz="2800" b="1" dirty="0" smtClean="0"/>
              <a:t>Pareto - optimal solutions </a:t>
            </a:r>
            <a:r>
              <a:rPr lang="en-US" altLang="en-US" sz="2800" dirty="0" smtClean="0"/>
              <a:t>and </a:t>
            </a:r>
            <a:r>
              <a:rPr lang="en-US" altLang="en-US" sz="2800" b="1" dirty="0" smtClean="0"/>
              <a:t>Pareto - optimal front</a:t>
            </a:r>
          </a:p>
          <a:p>
            <a:r>
              <a:rPr lang="en-US" altLang="en-US" sz="2800" dirty="0" smtClean="0"/>
              <a:t>Pareto - optimal solutions: The optimal solutions found in a multiple-objective optimization problem</a:t>
            </a:r>
          </a:p>
          <a:p>
            <a:r>
              <a:rPr lang="en-US" altLang="en-US" sz="2800" dirty="0" smtClean="0"/>
              <a:t>Pareto - optimal front: the curve formed by joining all these solution (Pareto - optimal solutions)</a:t>
            </a:r>
            <a:endParaRPr lang="en-US" altLang="en-US" sz="2600" dirty="0" smtClean="0"/>
          </a:p>
        </p:txBody>
      </p:sp>
    </p:spTree>
    <p:extLst>
      <p:ext uri="{BB962C8B-B14F-4D97-AF65-F5344CB8AC3E}">
        <p14:creationId xmlns:p14="http://schemas.microsoft.com/office/powerpoint/2010/main" val="31127310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8545513" cy="483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610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486775"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332163"/>
            <a:ext cx="7839075" cy="352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336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8558213"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587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514475"/>
            <a:ext cx="8056563"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2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7026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8702675"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7970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1514475"/>
            <a:ext cx="7947025"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4105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558213"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7046913"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998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560513"/>
            <a:ext cx="726281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0596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5894388"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6686550"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43200"/>
            <a:ext cx="7443788" cy="39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137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28677"/>
                                        </p:tgtEl>
                                      </p:cBhvr>
                                    </p:animEffect>
                                    <p:set>
                                      <p:cBhvr>
                                        <p:cTn id="7" dur="1" fill="hold">
                                          <p:stCondLst>
                                            <p:cond delay="499"/>
                                          </p:stCondLst>
                                        </p:cTn>
                                        <p:tgtEl>
                                          <p:spTgt spid="28677"/>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28676"/>
                                        </p:tgtEl>
                                      </p:cBhvr>
                                    </p:animEffect>
                                    <p:set>
                                      <p:cBhvr>
                                        <p:cTn id="10" dur="1" fill="hold">
                                          <p:stCondLst>
                                            <p:cond delay="499"/>
                                          </p:stCondLst>
                                        </p:cTn>
                                        <p:tgtEl>
                                          <p:spTgt spid="28676"/>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8678"/>
                                        </p:tgtEl>
                                        <p:attrNameLst>
                                          <p:attrName>style.visibility</p:attrName>
                                        </p:attrNameLst>
                                      </p:cBhvr>
                                      <p:to>
                                        <p:strVal val="visible"/>
                                      </p:to>
                                    </p:set>
                                    <p:animEffect transition="in" filter="blinds(horizontal)">
                                      <p:cBhvr>
                                        <p:cTn id="15"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
          <p:cNvGrpSpPr>
            <a:grpSpLocks/>
          </p:cNvGrpSpPr>
          <p:nvPr/>
        </p:nvGrpSpPr>
        <p:grpSpPr bwMode="auto">
          <a:xfrm>
            <a:off x="5243513" y="4319588"/>
            <a:ext cx="3816350" cy="2486025"/>
            <a:chOff x="5364163" y="3895725"/>
            <a:chExt cx="3816350" cy="2486025"/>
          </a:xfrm>
        </p:grpSpPr>
        <p:sp>
          <p:nvSpPr>
            <p:cNvPr id="21510" name="Rectangle 8"/>
            <p:cNvSpPr>
              <a:spLocks noChangeArrowheads="1"/>
            </p:cNvSpPr>
            <p:nvPr/>
          </p:nvSpPr>
          <p:spPr bwMode="auto">
            <a:xfrm>
              <a:off x="6732588" y="4292600"/>
              <a:ext cx="2005012" cy="576263"/>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11" name="Line 9"/>
            <p:cNvSpPr>
              <a:spLocks noChangeShapeType="1"/>
            </p:cNvSpPr>
            <p:nvPr/>
          </p:nvSpPr>
          <p:spPr bwMode="auto">
            <a:xfrm flipH="1" flipV="1">
              <a:off x="5507038" y="4221163"/>
              <a:ext cx="0" cy="2039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2" name="Line 10"/>
            <p:cNvSpPr>
              <a:spLocks noChangeShapeType="1"/>
            </p:cNvSpPr>
            <p:nvPr/>
          </p:nvSpPr>
          <p:spPr bwMode="auto">
            <a:xfrm>
              <a:off x="5495925" y="6261100"/>
              <a:ext cx="33131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3" name="Oval 11"/>
            <p:cNvSpPr>
              <a:spLocks noChangeArrowheads="1"/>
            </p:cNvSpPr>
            <p:nvPr/>
          </p:nvSpPr>
          <p:spPr bwMode="auto">
            <a:xfrm>
              <a:off x="5953125" y="5335588"/>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14" name="Oval 12"/>
            <p:cNvSpPr>
              <a:spLocks noChangeArrowheads="1"/>
            </p:cNvSpPr>
            <p:nvPr/>
          </p:nvSpPr>
          <p:spPr bwMode="auto">
            <a:xfrm>
              <a:off x="6061075" y="5516563"/>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15" name="Oval 13"/>
            <p:cNvSpPr>
              <a:spLocks noChangeArrowheads="1"/>
            </p:cNvSpPr>
            <p:nvPr/>
          </p:nvSpPr>
          <p:spPr bwMode="auto">
            <a:xfrm>
              <a:off x="6438900" y="5803900"/>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16" name="Oval 14"/>
            <p:cNvSpPr>
              <a:spLocks noChangeArrowheads="1"/>
            </p:cNvSpPr>
            <p:nvPr/>
          </p:nvSpPr>
          <p:spPr bwMode="auto">
            <a:xfrm>
              <a:off x="6832600" y="6019800"/>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17" name="Oval 15"/>
            <p:cNvSpPr>
              <a:spLocks noChangeArrowheads="1"/>
            </p:cNvSpPr>
            <p:nvPr/>
          </p:nvSpPr>
          <p:spPr bwMode="auto">
            <a:xfrm>
              <a:off x="7142163" y="6056313"/>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18" name="Rectangle 16"/>
            <p:cNvSpPr>
              <a:spLocks noChangeArrowheads="1"/>
            </p:cNvSpPr>
            <p:nvPr/>
          </p:nvSpPr>
          <p:spPr bwMode="auto">
            <a:xfrm>
              <a:off x="8858250" y="6045200"/>
              <a:ext cx="322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kumimoji="1" lang="en-US" altLang="ja-JP" sz="1600" b="1" i="1">
                  <a:solidFill>
                    <a:srgbClr val="000000"/>
                  </a:solidFill>
                  <a:latin typeface="Times New Roman" pitchFamily="18" charset="0"/>
                  <a:ea typeface="MS PGothic" pitchFamily="34" charset="-128"/>
                </a:rPr>
                <a:t>f</a:t>
              </a:r>
              <a:r>
                <a:rPr kumimoji="1" lang="en-US" altLang="ja-JP" sz="1600" b="1" baseline="-25000">
                  <a:solidFill>
                    <a:srgbClr val="000000"/>
                  </a:solidFill>
                  <a:latin typeface="Times New Roman" pitchFamily="18" charset="0"/>
                  <a:ea typeface="MS PGothic" pitchFamily="34" charset="-128"/>
                </a:rPr>
                <a:t>2</a:t>
              </a:r>
            </a:p>
          </p:txBody>
        </p:sp>
        <p:sp>
          <p:nvSpPr>
            <p:cNvPr id="21519" name="Rectangle 17"/>
            <p:cNvSpPr>
              <a:spLocks noChangeArrowheads="1"/>
            </p:cNvSpPr>
            <p:nvPr/>
          </p:nvSpPr>
          <p:spPr bwMode="auto">
            <a:xfrm>
              <a:off x="5364163" y="3895725"/>
              <a:ext cx="322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kumimoji="1" lang="en-US" altLang="ja-JP" sz="1600" b="1" i="1">
                  <a:solidFill>
                    <a:srgbClr val="000000"/>
                  </a:solidFill>
                  <a:latin typeface="Times New Roman" pitchFamily="18" charset="0"/>
                  <a:ea typeface="MS PGothic" pitchFamily="34" charset="-128"/>
                </a:rPr>
                <a:t>f</a:t>
              </a:r>
              <a:r>
                <a:rPr kumimoji="1" lang="en-US" altLang="ja-JP" sz="1600" b="1" baseline="-25000">
                  <a:solidFill>
                    <a:srgbClr val="000000"/>
                  </a:solidFill>
                  <a:latin typeface="Times New Roman" pitchFamily="18" charset="0"/>
                  <a:ea typeface="MS PGothic" pitchFamily="34" charset="-128"/>
                </a:rPr>
                <a:t>1</a:t>
              </a:r>
            </a:p>
          </p:txBody>
        </p:sp>
        <p:sp>
          <p:nvSpPr>
            <p:cNvPr id="21520" name="Oval 18"/>
            <p:cNvSpPr>
              <a:spLocks noChangeArrowheads="1"/>
            </p:cNvSpPr>
            <p:nvPr/>
          </p:nvSpPr>
          <p:spPr bwMode="auto">
            <a:xfrm>
              <a:off x="6061075" y="4903788"/>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21" name="Oval 19"/>
            <p:cNvSpPr>
              <a:spLocks noChangeArrowheads="1"/>
            </p:cNvSpPr>
            <p:nvPr/>
          </p:nvSpPr>
          <p:spPr bwMode="auto">
            <a:xfrm>
              <a:off x="6350000" y="5372100"/>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22" name="Oval 20"/>
            <p:cNvSpPr>
              <a:spLocks noChangeArrowheads="1"/>
            </p:cNvSpPr>
            <p:nvPr/>
          </p:nvSpPr>
          <p:spPr bwMode="auto">
            <a:xfrm>
              <a:off x="7681913" y="5876925"/>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23" name="Oval 21"/>
            <p:cNvSpPr>
              <a:spLocks noChangeArrowheads="1"/>
            </p:cNvSpPr>
            <p:nvPr/>
          </p:nvSpPr>
          <p:spPr bwMode="auto">
            <a:xfrm>
              <a:off x="8042275" y="5911850"/>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24" name="Oval 22"/>
            <p:cNvSpPr>
              <a:spLocks noChangeArrowheads="1"/>
            </p:cNvSpPr>
            <p:nvPr/>
          </p:nvSpPr>
          <p:spPr bwMode="auto">
            <a:xfrm>
              <a:off x="6637338" y="5624513"/>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25" name="Oval 23"/>
            <p:cNvSpPr>
              <a:spLocks noChangeArrowheads="1"/>
            </p:cNvSpPr>
            <p:nvPr/>
          </p:nvSpPr>
          <p:spPr bwMode="auto">
            <a:xfrm>
              <a:off x="7142163" y="5803900"/>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cxnSp>
          <p:nvCxnSpPr>
            <p:cNvPr id="21526" name="AutoShape 24"/>
            <p:cNvCxnSpPr>
              <a:cxnSpLocks noChangeShapeType="1"/>
              <a:stCxn id="21521" idx="2"/>
              <a:endCxn id="21514" idx="7"/>
            </p:cNvCxnSpPr>
            <p:nvPr/>
          </p:nvCxnSpPr>
          <p:spPr bwMode="auto">
            <a:xfrm flipH="1">
              <a:off x="6153150" y="5426075"/>
              <a:ext cx="196850" cy="106363"/>
            </a:xfrm>
            <a:prstGeom prst="straightConnector1">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27" name="AutoShape 25"/>
            <p:cNvCxnSpPr>
              <a:cxnSpLocks noChangeShapeType="1"/>
              <a:stCxn id="21515" idx="7"/>
              <a:endCxn id="21524" idx="3"/>
            </p:cNvCxnSpPr>
            <p:nvPr/>
          </p:nvCxnSpPr>
          <p:spPr bwMode="auto">
            <a:xfrm flipV="1">
              <a:off x="6530975" y="5716588"/>
              <a:ext cx="122238" cy="103187"/>
            </a:xfrm>
            <a:prstGeom prst="straightConnector1">
              <a:avLst/>
            </a:prstGeom>
            <a:noFill/>
            <a:ln w="952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28" name="Oval 26"/>
            <p:cNvSpPr>
              <a:spLocks noChangeArrowheads="1"/>
            </p:cNvSpPr>
            <p:nvPr/>
          </p:nvSpPr>
          <p:spPr bwMode="auto">
            <a:xfrm>
              <a:off x="6877050" y="4398963"/>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29" name="Oval 27"/>
            <p:cNvSpPr>
              <a:spLocks noChangeArrowheads="1"/>
            </p:cNvSpPr>
            <p:nvPr/>
          </p:nvSpPr>
          <p:spPr bwMode="auto">
            <a:xfrm>
              <a:off x="6877050" y="4608513"/>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30" name="Text Box 28"/>
            <p:cNvSpPr txBox="1">
              <a:spLocks noChangeArrowheads="1"/>
            </p:cNvSpPr>
            <p:nvPr/>
          </p:nvSpPr>
          <p:spPr bwMode="auto">
            <a:xfrm>
              <a:off x="6948488" y="4292600"/>
              <a:ext cx="18097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kumimoji="1" lang="en-US" altLang="ja-JP" sz="1400">
                  <a:ea typeface="MS PGothic" pitchFamily="34" charset="-128"/>
                </a:rPr>
                <a:t>: reference solution </a:t>
              </a:r>
              <a:r>
                <a:rPr kumimoji="1" lang="en-US" altLang="ja-JP" sz="1400" i="1">
                  <a:latin typeface="Times New Roman" pitchFamily="18" charset="0"/>
                  <a:ea typeface="MS PGothic" pitchFamily="34" charset="-128"/>
                </a:rPr>
                <a:t>r</a:t>
              </a:r>
              <a:endParaRPr kumimoji="1" lang="en-US" altLang="ja-JP" sz="1400">
                <a:latin typeface="Times New Roman" pitchFamily="18" charset="0"/>
                <a:ea typeface="MS PGothic" pitchFamily="34" charset="-128"/>
              </a:endParaRPr>
            </a:p>
            <a:p>
              <a:pPr eaLnBrk="1" hangingPunct="1">
                <a:spcBef>
                  <a:spcPct val="0"/>
                </a:spcBef>
                <a:buFontTx/>
                <a:buNone/>
              </a:pPr>
              <a:r>
                <a:rPr kumimoji="1" lang="en-US" altLang="ja-JP" sz="1400">
                  <a:ea typeface="MS PGothic" pitchFamily="34" charset="-128"/>
                </a:rPr>
                <a:t>: current solution </a:t>
              </a:r>
              <a:r>
                <a:rPr kumimoji="1" lang="en-US" altLang="ja-JP" sz="1400" i="1">
                  <a:latin typeface="Times New Roman" pitchFamily="18" charset="0"/>
                  <a:ea typeface="MS PGothic" pitchFamily="34" charset="-128"/>
                </a:rPr>
                <a:t>x</a:t>
              </a:r>
              <a:endParaRPr kumimoji="1" lang="en-US" altLang="ja-JP" sz="1400">
                <a:latin typeface="Times New Roman" pitchFamily="18" charset="0"/>
                <a:ea typeface="MS PGothic" pitchFamily="34" charset="-128"/>
              </a:endParaRPr>
            </a:p>
          </p:txBody>
        </p:sp>
        <p:sp>
          <p:nvSpPr>
            <p:cNvPr id="21531" name="Oval 29"/>
            <p:cNvSpPr>
              <a:spLocks noChangeArrowheads="1"/>
            </p:cNvSpPr>
            <p:nvPr/>
          </p:nvSpPr>
          <p:spPr bwMode="auto">
            <a:xfrm>
              <a:off x="5702300" y="4652963"/>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32" name="Oval 30"/>
            <p:cNvSpPr>
              <a:spLocks noChangeArrowheads="1"/>
            </p:cNvSpPr>
            <p:nvPr/>
          </p:nvSpPr>
          <p:spPr bwMode="auto">
            <a:xfrm>
              <a:off x="5788025" y="4972050"/>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33" name="Oval 31"/>
            <p:cNvSpPr>
              <a:spLocks noChangeArrowheads="1"/>
            </p:cNvSpPr>
            <p:nvPr/>
          </p:nvSpPr>
          <p:spPr bwMode="auto">
            <a:xfrm>
              <a:off x="5845175" y="5132388"/>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34" name="Oval 32"/>
            <p:cNvSpPr>
              <a:spLocks noChangeArrowheads="1"/>
            </p:cNvSpPr>
            <p:nvPr/>
          </p:nvSpPr>
          <p:spPr bwMode="auto">
            <a:xfrm>
              <a:off x="5845175" y="4327525"/>
              <a:ext cx="107950" cy="107950"/>
            </a:xfrm>
            <a:prstGeom prst="ellipse">
              <a:avLst/>
            </a:prstGeom>
            <a:gradFill rotWithShape="1">
              <a:gsLst>
                <a:gs pos="0">
                  <a:schemeClr val="bg1"/>
                </a:gs>
                <a:gs pos="100000">
                  <a:srgbClr val="0000FF"/>
                </a:gs>
              </a:gsLst>
              <a:path path="shape">
                <a:fillToRect l="50000" t="50000" r="50000" b="50000"/>
              </a:path>
            </a:gra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21535" name="Oval 33"/>
            <p:cNvSpPr>
              <a:spLocks noChangeArrowheads="1"/>
            </p:cNvSpPr>
            <p:nvPr/>
          </p:nvSpPr>
          <p:spPr bwMode="auto">
            <a:xfrm>
              <a:off x="7718425" y="6092825"/>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cxnSp>
          <p:nvCxnSpPr>
            <p:cNvPr id="21536" name="AutoShape 34"/>
            <p:cNvCxnSpPr>
              <a:cxnSpLocks noChangeShapeType="1"/>
              <a:stCxn id="21517" idx="0"/>
              <a:endCxn id="21525" idx="4"/>
            </p:cNvCxnSpPr>
            <p:nvPr/>
          </p:nvCxnSpPr>
          <p:spPr bwMode="auto">
            <a:xfrm flipV="1">
              <a:off x="7196138" y="5911850"/>
              <a:ext cx="0" cy="144463"/>
            </a:xfrm>
            <a:prstGeom prst="straightConnector1">
              <a:avLst/>
            </a:prstGeom>
            <a:noFill/>
            <a:ln w="952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37" name="AutoShape 35"/>
            <p:cNvCxnSpPr>
              <a:cxnSpLocks noChangeShapeType="1"/>
              <a:stCxn id="21535" idx="1"/>
              <a:endCxn id="21522" idx="4"/>
            </p:cNvCxnSpPr>
            <p:nvPr/>
          </p:nvCxnSpPr>
          <p:spPr bwMode="auto">
            <a:xfrm flipV="1">
              <a:off x="7734300" y="5984875"/>
              <a:ext cx="1588" cy="123825"/>
            </a:xfrm>
            <a:prstGeom prst="straightConnector1">
              <a:avLst/>
            </a:prstGeom>
            <a:noFill/>
            <a:ln w="952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38" name="Oval 36"/>
            <p:cNvSpPr>
              <a:spLocks noChangeArrowheads="1"/>
            </p:cNvSpPr>
            <p:nvPr/>
          </p:nvSpPr>
          <p:spPr bwMode="auto">
            <a:xfrm>
              <a:off x="8124825" y="6092825"/>
              <a:ext cx="107950" cy="107950"/>
            </a:xfrm>
            <a:prstGeom prst="ellipse">
              <a:avLst/>
            </a:prstGeom>
            <a:gradFill rotWithShape="1">
              <a:gsLst>
                <a:gs pos="0">
                  <a:schemeClr val="bg1"/>
                </a:gs>
                <a:gs pos="100000">
                  <a:srgbClr val="FF0000"/>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cxnSp>
          <p:nvCxnSpPr>
            <p:cNvPr id="21539" name="AutoShape 37"/>
            <p:cNvCxnSpPr>
              <a:cxnSpLocks noChangeShapeType="1"/>
              <a:stCxn id="21538" idx="0"/>
              <a:endCxn id="21523" idx="5"/>
            </p:cNvCxnSpPr>
            <p:nvPr/>
          </p:nvCxnSpPr>
          <p:spPr bwMode="auto">
            <a:xfrm flipH="1" flipV="1">
              <a:off x="8134350" y="6003925"/>
              <a:ext cx="44450" cy="88900"/>
            </a:xfrm>
            <a:prstGeom prst="straightConnector1">
              <a:avLst/>
            </a:prstGeom>
            <a:noFill/>
            <a:ln w="952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0" name="AutoShape 38"/>
            <p:cNvCxnSpPr>
              <a:cxnSpLocks noChangeShapeType="1"/>
              <a:stCxn id="21520" idx="2"/>
              <a:endCxn id="21532" idx="6"/>
            </p:cNvCxnSpPr>
            <p:nvPr/>
          </p:nvCxnSpPr>
          <p:spPr bwMode="auto">
            <a:xfrm flipH="1">
              <a:off x="5895975" y="4957763"/>
              <a:ext cx="165100" cy="68262"/>
            </a:xfrm>
            <a:prstGeom prst="straightConnector1">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1" name="AutoShape 39"/>
            <p:cNvCxnSpPr>
              <a:cxnSpLocks noChangeShapeType="1"/>
              <a:stCxn id="21534" idx="3"/>
              <a:endCxn id="21531" idx="0"/>
            </p:cNvCxnSpPr>
            <p:nvPr/>
          </p:nvCxnSpPr>
          <p:spPr bwMode="auto">
            <a:xfrm flipH="1">
              <a:off x="5756275" y="4419600"/>
              <a:ext cx="104775" cy="233363"/>
            </a:xfrm>
            <a:prstGeom prst="straightConnector1">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42" name="Text Box 40"/>
            <p:cNvSpPr txBox="1">
              <a:spLocks noChangeArrowheads="1"/>
            </p:cNvSpPr>
            <p:nvPr/>
          </p:nvSpPr>
          <p:spPr bwMode="auto">
            <a:xfrm>
              <a:off x="6294438" y="5446713"/>
              <a:ext cx="368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kumimoji="1" lang="en-US" altLang="ja-JP" sz="1400" i="1">
                  <a:latin typeface="Times New Roman" pitchFamily="18" charset="0"/>
                  <a:ea typeface="MS PGothic" pitchFamily="34" charset="-128"/>
                </a:rPr>
                <a:t>d</a:t>
              </a:r>
              <a:r>
                <a:rPr kumimoji="1" lang="en-US" altLang="ja-JP" sz="1400" i="1" baseline="-25000">
                  <a:latin typeface="Times New Roman" pitchFamily="18" charset="0"/>
                  <a:ea typeface="MS PGothic" pitchFamily="34" charset="-128"/>
                </a:rPr>
                <a:t>rx</a:t>
              </a:r>
            </a:p>
          </p:txBody>
        </p:sp>
        <p:sp>
          <p:nvSpPr>
            <p:cNvPr id="21543" name="Text Box 41"/>
            <p:cNvSpPr txBox="1">
              <a:spLocks noChangeArrowheads="1"/>
            </p:cNvSpPr>
            <p:nvPr/>
          </p:nvSpPr>
          <p:spPr bwMode="auto">
            <a:xfrm>
              <a:off x="6061075" y="5059363"/>
              <a:ext cx="615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kumimoji="1" lang="en-US" altLang="ja-JP" sz="1400" i="1">
                  <a:latin typeface="Times New Roman" pitchFamily="18" charset="0"/>
                  <a:ea typeface="MS PGothic" pitchFamily="34" charset="-128"/>
                </a:rPr>
                <a:t>d</a:t>
              </a:r>
              <a:r>
                <a:rPr kumimoji="1" lang="en-US" altLang="ja-JP" sz="1400" i="1" baseline="-25000">
                  <a:latin typeface="Times New Roman" pitchFamily="18" charset="0"/>
                  <a:ea typeface="MS PGothic" pitchFamily="34" charset="-128"/>
                </a:rPr>
                <a:t>r</a:t>
              </a:r>
              <a:r>
                <a:rPr kumimoji="1" lang="en-US" altLang="ja-JP" sz="1400" baseline="-25000">
                  <a:latin typeface="Times New Roman" pitchFamily="18" charset="0"/>
                  <a:ea typeface="MS PGothic" pitchFamily="34" charset="-128"/>
                </a:rPr>
                <a:t>-1</a:t>
              </a:r>
              <a:r>
                <a:rPr kumimoji="1" lang="en-US" altLang="ja-JP" sz="1400" i="1" baseline="-25000">
                  <a:latin typeface="Times New Roman" pitchFamily="18" charset="0"/>
                  <a:ea typeface="MS PGothic" pitchFamily="34" charset="-128"/>
                </a:rPr>
                <a:t>, x</a:t>
              </a:r>
              <a:r>
                <a:rPr kumimoji="1" lang="en-US" altLang="ja-JP" sz="1400" baseline="-25000">
                  <a:latin typeface="Times New Roman" pitchFamily="18" charset="0"/>
                  <a:ea typeface="MS PGothic" pitchFamily="34" charset="-128"/>
                </a:rPr>
                <a:t>-1</a:t>
              </a:r>
            </a:p>
          </p:txBody>
        </p:sp>
      </p:grpSp>
      <p:pic>
        <p:nvPicPr>
          <p:cNvPr id="21507"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325"/>
            <a:ext cx="8859838" cy="454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49725"/>
            <a:ext cx="3505200"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810000" y="3200400"/>
            <a:ext cx="45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9581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0" y="0"/>
            <a:ext cx="9144000" cy="1066800"/>
          </a:xfrm>
        </p:spPr>
        <p:style>
          <a:lnRef idx="1">
            <a:schemeClr val="accent1"/>
          </a:lnRef>
          <a:fillRef idx="2">
            <a:schemeClr val="accent1"/>
          </a:fillRef>
          <a:effectRef idx="1">
            <a:schemeClr val="accent1"/>
          </a:effectRef>
          <a:fontRef idx="minor">
            <a:schemeClr val="dk1"/>
          </a:fontRef>
        </p:style>
        <p:txBody>
          <a:bodyPr>
            <a:normAutofit fontScale="90000"/>
          </a:bodyPr>
          <a:lstStyle/>
          <a:p>
            <a:pPr eaLnBrk="1" hangingPunct="1">
              <a:defRPr/>
            </a:pPr>
            <a:r>
              <a:rPr lang="en-US" dirty="0" err="1" smtClean="0"/>
              <a:t>Nondominated</a:t>
            </a:r>
            <a:r>
              <a:rPr lang="en-US" dirty="0" smtClean="0"/>
              <a:t> and dominated solutions</a:t>
            </a:r>
          </a:p>
        </p:txBody>
      </p:sp>
      <p:sp>
        <p:nvSpPr>
          <p:cNvPr id="9220" name="Rectangle 3"/>
          <p:cNvSpPr>
            <a:spLocks noGrp="1" noChangeArrowheads="1"/>
          </p:cNvSpPr>
          <p:nvPr>
            <p:ph type="body" idx="1"/>
          </p:nvPr>
        </p:nvSpPr>
        <p:spPr>
          <a:xfrm>
            <a:off x="76200" y="1447800"/>
            <a:ext cx="8839200" cy="5211763"/>
          </a:xfrm>
        </p:spPr>
        <p:txBody>
          <a:bodyPr/>
          <a:lstStyle/>
          <a:p>
            <a:r>
              <a:rPr lang="en-US" altLang="en-US" sz="2800" b="1" dirty="0" smtClean="0"/>
              <a:t>Non-dominated </a:t>
            </a:r>
            <a:r>
              <a:rPr lang="en-US" altLang="en-US" sz="2800" dirty="0" smtClean="0"/>
              <a:t>-&gt; given two objectives, a non-dominated solution is when none of both solution are better than the other with respect to two objectives. Both objectives are equally important. e.g. speed and price.</a:t>
            </a:r>
          </a:p>
          <a:p>
            <a:r>
              <a:rPr lang="en-US" altLang="en-US" sz="2800" b="1" dirty="0" smtClean="0"/>
              <a:t>Dominated</a:t>
            </a:r>
            <a:r>
              <a:rPr lang="en-US" altLang="en-US" sz="2800" dirty="0" smtClean="0"/>
              <a:t>: when solution </a:t>
            </a:r>
            <a:r>
              <a:rPr lang="en-US" altLang="en-US" sz="2800" i="1" dirty="0" smtClean="0"/>
              <a:t>a</a:t>
            </a:r>
            <a:r>
              <a:rPr lang="en-US" altLang="en-US" sz="2800" dirty="0" smtClean="0"/>
              <a:t> is no worse than </a:t>
            </a:r>
            <a:r>
              <a:rPr lang="en-US" altLang="en-US" sz="2800" i="1" dirty="0" smtClean="0"/>
              <a:t>b</a:t>
            </a:r>
            <a:r>
              <a:rPr lang="en-US" altLang="en-US" sz="2800" dirty="0" smtClean="0"/>
              <a:t> in all objectives, and solution </a:t>
            </a:r>
            <a:r>
              <a:rPr lang="en-US" altLang="en-US" sz="2800" i="1" dirty="0" smtClean="0"/>
              <a:t>a</a:t>
            </a:r>
            <a:r>
              <a:rPr lang="en-US" altLang="en-US" sz="2800" dirty="0" smtClean="0"/>
              <a:t> is strictly better than </a:t>
            </a:r>
            <a:r>
              <a:rPr lang="en-US" altLang="en-US" sz="2800" i="1" dirty="0" smtClean="0"/>
              <a:t>b</a:t>
            </a:r>
            <a:r>
              <a:rPr lang="en-US" altLang="en-US" sz="2800" dirty="0" smtClean="0"/>
              <a:t> in at least one objective, then </a:t>
            </a:r>
            <a:r>
              <a:rPr lang="en-US" altLang="en-US" sz="2800" dirty="0" smtClean="0">
                <a:solidFill>
                  <a:srgbClr val="FF0000"/>
                </a:solidFill>
              </a:rPr>
              <a:t>solution </a:t>
            </a:r>
            <a:r>
              <a:rPr lang="en-US" altLang="en-US" sz="2800" i="1" dirty="0" smtClean="0">
                <a:solidFill>
                  <a:srgbClr val="FF0000"/>
                </a:solidFill>
              </a:rPr>
              <a:t>a</a:t>
            </a:r>
            <a:r>
              <a:rPr lang="en-US" altLang="en-US" sz="2800" dirty="0" smtClean="0">
                <a:solidFill>
                  <a:srgbClr val="FF0000"/>
                </a:solidFill>
              </a:rPr>
              <a:t> dominate solution </a:t>
            </a:r>
            <a:r>
              <a:rPr lang="en-US" altLang="en-US" sz="2800" i="1" dirty="0" smtClean="0">
                <a:solidFill>
                  <a:srgbClr val="FF0000"/>
                </a:solidFill>
              </a:rPr>
              <a:t>b</a:t>
            </a:r>
            <a:r>
              <a:rPr lang="en-US" altLang="en-US" sz="2800" dirty="0" smtClean="0"/>
              <a:t>.</a:t>
            </a:r>
          </a:p>
          <a:p>
            <a:r>
              <a:rPr lang="en-US" altLang="en-US" sz="2800" dirty="0" smtClean="0">
                <a:solidFill>
                  <a:srgbClr val="008000"/>
                </a:solidFill>
              </a:rPr>
              <a:t>A weakly dominated solution: when solution </a:t>
            </a:r>
            <a:r>
              <a:rPr lang="en-US" altLang="en-US" sz="2800" i="1" dirty="0" smtClean="0">
                <a:solidFill>
                  <a:srgbClr val="008000"/>
                </a:solidFill>
              </a:rPr>
              <a:t>a</a:t>
            </a:r>
            <a:r>
              <a:rPr lang="en-US" altLang="en-US" sz="2800" dirty="0" smtClean="0">
                <a:solidFill>
                  <a:srgbClr val="008000"/>
                </a:solidFill>
              </a:rPr>
              <a:t> is no worse than </a:t>
            </a:r>
            <a:r>
              <a:rPr lang="en-US" altLang="en-US" sz="2800" i="1" dirty="0" smtClean="0">
                <a:solidFill>
                  <a:srgbClr val="008000"/>
                </a:solidFill>
              </a:rPr>
              <a:t>b</a:t>
            </a:r>
            <a:r>
              <a:rPr lang="en-US" altLang="en-US" sz="2800" dirty="0" smtClean="0">
                <a:solidFill>
                  <a:srgbClr val="008000"/>
                </a:solidFill>
              </a:rPr>
              <a:t> in all objectives</a:t>
            </a:r>
            <a:r>
              <a:rPr lang="en-US" altLang="en-US" sz="2800" dirty="0" smtClean="0"/>
              <a:t>.</a:t>
            </a:r>
            <a:endParaRPr lang="en-US" altLang="en-US" sz="2600" dirty="0" smtClean="0"/>
          </a:p>
        </p:txBody>
      </p:sp>
    </p:spTree>
    <p:extLst>
      <p:ext uri="{BB962C8B-B14F-4D97-AF65-F5344CB8AC3E}">
        <p14:creationId xmlns:p14="http://schemas.microsoft.com/office/powerpoint/2010/main" val="6959684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body" idx="1"/>
          </p:nvPr>
        </p:nvSpPr>
        <p:spPr>
          <a:xfrm>
            <a:off x="152400" y="152400"/>
            <a:ext cx="8893175" cy="6705600"/>
          </a:xfrm>
          <a:noFill/>
          <a:ln/>
        </p:spPr>
        <p:txBody>
          <a:bodyPr>
            <a:normAutofit fontScale="92500" lnSpcReduction="10000"/>
          </a:bodyPr>
          <a:lstStyle/>
          <a:p>
            <a:r>
              <a:rPr lang="en-US" altLang="ja-JP" b="1" dirty="0">
                <a:ea typeface="MS PGothic" pitchFamily="34" charset="-128"/>
              </a:rPr>
              <a:t>Non-dominated Sorting Genetic Algorithm</a:t>
            </a:r>
            <a:r>
              <a:rPr lang="en-US" altLang="ja-JP" dirty="0">
                <a:ea typeface="MS PGothic" pitchFamily="34" charset="-128"/>
              </a:rPr>
              <a:t> (NSGA: K. Deb, 1995)</a:t>
            </a:r>
          </a:p>
          <a:p>
            <a:pPr lvl="1"/>
            <a:r>
              <a:rPr lang="en-US" altLang="ja-JP" dirty="0">
                <a:ea typeface="MS PGothic" pitchFamily="34" charset="-128"/>
              </a:rPr>
              <a:t>The population is ranked based on Goldberg’s Pareto ranking method</a:t>
            </a:r>
            <a:r>
              <a:rPr lang="en-US" altLang="ja-JP" dirty="0" smtClean="0">
                <a:ea typeface="MS PGothic" pitchFamily="34" charset="-128"/>
              </a:rPr>
              <a:t>.</a:t>
            </a:r>
            <a:endParaRPr lang="tr-TR" altLang="ja-JP" dirty="0" smtClean="0">
              <a:ea typeface="MS PGothic" pitchFamily="34" charset="-128"/>
            </a:endParaRPr>
          </a:p>
          <a:p>
            <a:pPr lvl="1"/>
            <a:endParaRPr lang="tr-TR" altLang="ja-JP" dirty="0">
              <a:ea typeface="MS PGothic" pitchFamily="34" charset="-128"/>
            </a:endParaRPr>
          </a:p>
          <a:p>
            <a:pPr lvl="1"/>
            <a:endParaRPr lang="en-US" altLang="ja-JP" dirty="0">
              <a:ea typeface="MS PGothic" pitchFamily="34" charset="-128"/>
            </a:endParaRPr>
          </a:p>
          <a:p>
            <a:pPr lvl="1"/>
            <a:endParaRPr lang="en-US" altLang="ja-JP" dirty="0">
              <a:ea typeface="MS PGothic" pitchFamily="34" charset="-128"/>
            </a:endParaRPr>
          </a:p>
          <a:p>
            <a:pPr lvl="1"/>
            <a:endParaRPr lang="en-US" altLang="ja-JP" dirty="0">
              <a:ea typeface="MS PGothic" pitchFamily="34" charset="-128"/>
            </a:endParaRPr>
          </a:p>
          <a:p>
            <a:pPr lvl="1"/>
            <a:endParaRPr lang="en-US" altLang="ja-JP" dirty="0">
              <a:ea typeface="MS PGothic" pitchFamily="34" charset="-128"/>
            </a:endParaRPr>
          </a:p>
          <a:p>
            <a:pPr lvl="1"/>
            <a:endParaRPr lang="en-US" altLang="ja-JP" dirty="0">
              <a:ea typeface="MS PGothic" pitchFamily="34" charset="-128"/>
            </a:endParaRPr>
          </a:p>
          <a:p>
            <a:pPr lvl="1"/>
            <a:endParaRPr lang="en-US" altLang="ja-JP" dirty="0">
              <a:ea typeface="MS PGothic" pitchFamily="34" charset="-128"/>
            </a:endParaRPr>
          </a:p>
          <a:p>
            <a:pPr lvl="1"/>
            <a:r>
              <a:rPr lang="en-US" altLang="ja-JP" dirty="0">
                <a:ea typeface="MS PGothic" pitchFamily="34" charset="-128"/>
              </a:rPr>
              <a:t>A stochastic remainder proportionate selection is used to reproduce a new generation.</a:t>
            </a:r>
          </a:p>
          <a:p>
            <a:pPr lvl="2"/>
            <a:r>
              <a:rPr lang="en-US" altLang="ja-JP" dirty="0">
                <a:ea typeface="MS PGothic" pitchFamily="34" charset="-128"/>
              </a:rPr>
              <a:t>Brindle, A.: </a:t>
            </a:r>
            <a:r>
              <a:rPr lang="en-US" altLang="ja-JP" i="1" dirty="0">
                <a:ea typeface="MS PGothic" pitchFamily="34" charset="-128"/>
              </a:rPr>
              <a:t>Genetic algorithms for function optimization</a:t>
            </a:r>
            <a:r>
              <a:rPr lang="en-US" altLang="ja-JP" dirty="0">
                <a:ea typeface="MS PGothic" pitchFamily="34" charset="-128"/>
              </a:rPr>
              <a:t>, Ph.D. dissertation, Univ. of Alberta-</a:t>
            </a:r>
            <a:r>
              <a:rPr lang="en-US" altLang="ja-JP" dirty="0" err="1">
                <a:ea typeface="MS PGothic" pitchFamily="34" charset="-128"/>
              </a:rPr>
              <a:t>Edmondton</a:t>
            </a:r>
            <a:r>
              <a:rPr lang="en-US" altLang="ja-JP" dirty="0">
                <a:ea typeface="MS PGothic" pitchFamily="34" charset="-128"/>
              </a:rPr>
              <a:t>, 1981.</a:t>
            </a:r>
          </a:p>
        </p:txBody>
      </p:sp>
      <p:sp>
        <p:nvSpPr>
          <p:cNvPr id="46085" name="Text Box 5"/>
          <p:cNvSpPr txBox="1">
            <a:spLocks noChangeArrowheads="1"/>
          </p:cNvSpPr>
          <p:nvPr/>
        </p:nvSpPr>
        <p:spPr bwMode="auto">
          <a:xfrm>
            <a:off x="685800" y="1905000"/>
            <a:ext cx="7221538" cy="2790825"/>
          </a:xfrm>
          <a:prstGeom prst="rect">
            <a:avLst/>
          </a:prstGeom>
          <a:solidFill>
            <a:schemeClr val="bg1"/>
          </a:solidFill>
          <a:ln w="9525">
            <a:solidFill>
              <a:srgbClr val="000066"/>
            </a:solidFill>
            <a:miter lim="800000"/>
            <a:headEnd/>
            <a:tailEnd/>
          </a:ln>
          <a:effectLst>
            <a:outerShdw dist="35921" dir="2700000" algn="ctr" rotWithShape="0">
              <a:schemeClr val="bg2"/>
            </a:outerShdw>
          </a:effectLst>
        </p:spPr>
        <p:txBody>
          <a:bodyPr>
            <a:spAutoFit/>
          </a:bodyPr>
          <a:lstStyle>
            <a:lvl1pPr marL="811213" indent="-811213">
              <a:defRPr>
                <a:solidFill>
                  <a:schemeClr val="tx1"/>
                </a:solidFill>
                <a:latin typeface="Arial" pitchFamily="34" charset="0"/>
                <a:cs typeface="Arial" pitchFamily="34" charset="0"/>
              </a:defRPr>
            </a:lvl1pPr>
            <a:lvl2pPr marL="990600">
              <a:defRPr>
                <a:solidFill>
                  <a:schemeClr val="tx1"/>
                </a:solidFill>
                <a:latin typeface="Arial" pitchFamily="34" charset="0"/>
                <a:cs typeface="Arial" pitchFamily="34" charset="0"/>
              </a:defRPr>
            </a:lvl2pPr>
            <a:lvl3pPr marL="1169988">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kumimoji="1" lang="en-US" altLang="ja-JP" sz="1600" b="1">
                <a:ea typeface="MS PGothic" pitchFamily="34" charset="-128"/>
              </a:rPr>
              <a:t>procedure:</a:t>
            </a:r>
            <a:r>
              <a:rPr kumimoji="1" lang="en-US" altLang="ja-JP" sz="1600">
                <a:solidFill>
                  <a:schemeClr val="hlink"/>
                </a:solidFill>
                <a:ea typeface="MS PGothic" pitchFamily="34" charset="-128"/>
              </a:rPr>
              <a:t> </a:t>
            </a:r>
            <a:r>
              <a:rPr kumimoji="1" lang="en-US" altLang="ja-JP" sz="1600">
                <a:solidFill>
                  <a:srgbClr val="0000FF"/>
                </a:solidFill>
                <a:ea typeface="MS PGothic" pitchFamily="34" charset="-128"/>
              </a:rPr>
              <a:t>Non-dominated Sorting GA</a:t>
            </a:r>
          </a:p>
          <a:p>
            <a:r>
              <a:rPr kumimoji="1" lang="en-US" altLang="ja-JP" sz="1600" b="1">
                <a:ea typeface="MS PGothic" pitchFamily="34" charset="-128"/>
              </a:rPr>
              <a:t>step 1:</a:t>
            </a:r>
            <a:r>
              <a:rPr kumimoji="1" lang="en-US" altLang="ja-JP" sz="1600">
                <a:ea typeface="MS PGothic" pitchFamily="34" charset="-128"/>
              </a:rPr>
              <a:t> The nondominated individuals are first identified and assigned a large dummy fitness value.</a:t>
            </a:r>
          </a:p>
          <a:p>
            <a:r>
              <a:rPr kumimoji="1" lang="en-US" altLang="ja-JP" sz="1600" b="1">
                <a:ea typeface="MS PGothic" pitchFamily="34" charset="-128"/>
              </a:rPr>
              <a:t>step 2:</a:t>
            </a:r>
            <a:r>
              <a:rPr kumimoji="1" lang="en-US" altLang="ja-JP" sz="1600">
                <a:ea typeface="MS PGothic" pitchFamily="34" charset="-128"/>
              </a:rPr>
              <a:t> To maintain diversity in the population, these individuals are shared with their dummy fitness values.</a:t>
            </a:r>
          </a:p>
          <a:p>
            <a:r>
              <a:rPr kumimoji="1" lang="en-US" altLang="ja-JP" sz="1600" b="1">
                <a:ea typeface="MS PGothic" pitchFamily="34" charset="-128"/>
              </a:rPr>
              <a:t>step 3:</a:t>
            </a:r>
            <a:r>
              <a:rPr kumimoji="1" lang="en-US" altLang="ja-JP" sz="1600">
                <a:ea typeface="MS PGothic" pitchFamily="34" charset="-128"/>
              </a:rPr>
              <a:t> After sharing, these nondominated individuals are ignored temporarily</a:t>
            </a:r>
          </a:p>
          <a:p>
            <a:r>
              <a:rPr kumimoji="1" lang="en-US" altLang="ja-JP" sz="1600" b="1">
                <a:ea typeface="MS PGothic" pitchFamily="34" charset="-128"/>
              </a:rPr>
              <a:t>step 4:</a:t>
            </a:r>
            <a:r>
              <a:rPr kumimoji="1" lang="en-US" altLang="ja-JP" sz="1600">
                <a:ea typeface="MS PGothic" pitchFamily="34" charset="-128"/>
              </a:rPr>
              <a:t> The second nondominated front in the rest of the population is identified and assigned a dummy fitness value that is kept smaller than the minimum shared dummy fitness of the previous front.</a:t>
            </a:r>
          </a:p>
          <a:p>
            <a:r>
              <a:rPr kumimoji="1" lang="en-US" altLang="ja-JP" sz="1600" b="1">
                <a:ea typeface="MS PGothic" pitchFamily="34" charset="-128"/>
              </a:rPr>
              <a:t>step 5:</a:t>
            </a:r>
            <a:r>
              <a:rPr kumimoji="1" lang="en-US" altLang="ja-JP" sz="1600">
                <a:ea typeface="MS PGothic" pitchFamily="34" charset="-128"/>
              </a:rPr>
              <a:t> This process is continued until the entire population is classified into several fronts.</a:t>
            </a:r>
          </a:p>
        </p:txBody>
      </p:sp>
    </p:spTree>
    <p:extLst>
      <p:ext uri="{BB962C8B-B14F-4D97-AF65-F5344CB8AC3E}">
        <p14:creationId xmlns:p14="http://schemas.microsoft.com/office/powerpoint/2010/main" val="4060921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6084">
                                            <p:txEl>
                                              <p:pRg st="1" end="1"/>
                                            </p:txEl>
                                          </p:spTgt>
                                        </p:tgtEl>
                                        <p:attrNameLst>
                                          <p:attrName>style.visibility</p:attrName>
                                        </p:attrNameLst>
                                      </p:cBhvr>
                                      <p:to>
                                        <p:strVal val="visible"/>
                                      </p:to>
                                    </p:set>
                                    <p:animEffect transition="in" filter="slide(fromBottom)">
                                      <p:cBhvr>
                                        <p:cTn id="7" dur="500"/>
                                        <p:tgtEl>
                                          <p:spTgt spid="46084">
                                            <p:txEl>
                                              <p:pRg st="1" end="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6085"/>
                                        </p:tgtEl>
                                        <p:attrNameLst>
                                          <p:attrName>style.visibility</p:attrName>
                                        </p:attrNameLst>
                                      </p:cBhvr>
                                      <p:to>
                                        <p:strVal val="visible"/>
                                      </p:to>
                                    </p:set>
                                    <p:animEffect transition="in" filter="slide(fromBottom)">
                                      <p:cBhvr>
                                        <p:cTn id="10" dur="500"/>
                                        <p:tgtEl>
                                          <p:spTgt spid="460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46084">
                                            <p:txEl>
                                              <p:pRg st="9" end="9"/>
                                            </p:txEl>
                                          </p:spTgt>
                                        </p:tgtEl>
                                        <p:attrNameLst>
                                          <p:attrName>style.visibility</p:attrName>
                                        </p:attrNameLst>
                                      </p:cBhvr>
                                      <p:to>
                                        <p:strVal val="visible"/>
                                      </p:to>
                                    </p:set>
                                    <p:animEffect transition="in" filter="slide(fromBottom)">
                                      <p:cBhvr>
                                        <p:cTn id="15" dur="500"/>
                                        <p:tgtEl>
                                          <p:spTgt spid="46084">
                                            <p:txEl>
                                              <p:pRg st="9" end="9"/>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46084">
                                            <p:txEl>
                                              <p:pRg st="10" end="10"/>
                                            </p:txEl>
                                          </p:spTgt>
                                        </p:tgtEl>
                                        <p:attrNameLst>
                                          <p:attrName>style.visibility</p:attrName>
                                        </p:attrNameLst>
                                      </p:cBhvr>
                                      <p:to>
                                        <p:strVal val="visible"/>
                                      </p:to>
                                    </p:set>
                                    <p:animEffect transition="in" filter="slide(fromBottom)">
                                      <p:cBhvr>
                                        <p:cTn id="18" dur="500"/>
                                        <p:tgtEl>
                                          <p:spTgt spid="4608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63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497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989013"/>
            <a:ext cx="8342313"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5861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922338"/>
            <a:ext cx="8091487"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728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904875"/>
            <a:ext cx="89185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84989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211138"/>
            <a:ext cx="9099550" cy="643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3532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AutoShape 5"/>
          <p:cNvSpPr>
            <a:spLocks noChangeArrowheads="1"/>
          </p:cNvSpPr>
          <p:nvPr/>
        </p:nvSpPr>
        <p:spPr bwMode="auto">
          <a:xfrm>
            <a:off x="1865313" y="1412875"/>
            <a:ext cx="592137" cy="231775"/>
          </a:xfrm>
          <a:prstGeom prst="flowChartTerminator">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a:ea typeface="MS PGothic" pitchFamily="34" charset="-128"/>
              </a:rPr>
              <a:t>start</a:t>
            </a:r>
          </a:p>
        </p:txBody>
      </p:sp>
      <p:sp>
        <p:nvSpPr>
          <p:cNvPr id="4102" name="AutoShape 6"/>
          <p:cNvSpPr>
            <a:spLocks noChangeArrowheads="1"/>
          </p:cNvSpPr>
          <p:nvPr/>
        </p:nvSpPr>
        <p:spPr bwMode="auto">
          <a:xfrm>
            <a:off x="1525588" y="1800225"/>
            <a:ext cx="1270000" cy="5461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pPr>
            <a:r>
              <a:rPr kumimoji="1" lang="en-US" altLang="ja-JP" sz="1200" b="1">
                <a:ea typeface="MS PGothic" pitchFamily="34" charset="-128"/>
              </a:rPr>
              <a:t>Initialize</a:t>
            </a:r>
          </a:p>
          <a:p>
            <a:pPr algn="ctr">
              <a:lnSpc>
                <a:spcPct val="80000"/>
              </a:lnSpc>
            </a:pPr>
            <a:r>
              <a:rPr kumimoji="1" lang="en-US" altLang="ja-JP" sz="1200" b="1">
                <a:ea typeface="MS PGothic" pitchFamily="34" charset="-128"/>
              </a:rPr>
              <a:t>population.</a:t>
            </a:r>
          </a:p>
          <a:p>
            <a:pPr algn="ctr">
              <a:lnSpc>
                <a:spcPct val="80000"/>
              </a:lnSpc>
            </a:pPr>
            <a:r>
              <a:rPr kumimoji="1" lang="en-US" altLang="ja-JP" sz="1200" b="1" i="1">
                <a:latin typeface="Times New Roman" pitchFamily="18" charset="0"/>
                <a:ea typeface="MS PGothic" pitchFamily="34" charset="-128"/>
              </a:rPr>
              <a:t>gen</a:t>
            </a:r>
            <a:r>
              <a:rPr kumimoji="1" lang="en-US" altLang="ja-JP" sz="1200" b="1">
                <a:ea typeface="MS PGothic" pitchFamily="34" charset="-128"/>
              </a:rPr>
              <a:t> = 0</a:t>
            </a:r>
          </a:p>
        </p:txBody>
      </p:sp>
      <p:sp>
        <p:nvSpPr>
          <p:cNvPr id="4103" name="AutoShape 7"/>
          <p:cNvSpPr>
            <a:spLocks noChangeArrowheads="1"/>
          </p:cNvSpPr>
          <p:nvPr/>
        </p:nvSpPr>
        <p:spPr bwMode="auto">
          <a:xfrm>
            <a:off x="1525588" y="3978275"/>
            <a:ext cx="1270000" cy="542925"/>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pPr>
            <a:r>
              <a:rPr kumimoji="1" lang="en-US" altLang="ja-JP" sz="1200" b="1">
                <a:ea typeface="MS PGothic" pitchFamily="34" charset="-128"/>
              </a:rPr>
              <a:t>reproduction </a:t>
            </a:r>
          </a:p>
          <a:p>
            <a:pPr algn="ctr">
              <a:lnSpc>
                <a:spcPct val="80000"/>
              </a:lnSpc>
            </a:pPr>
            <a:r>
              <a:rPr kumimoji="1" lang="en-US" altLang="ja-JP" sz="1200" b="1">
                <a:ea typeface="MS PGothic" pitchFamily="34" charset="-128"/>
              </a:rPr>
              <a:t>according to</a:t>
            </a:r>
          </a:p>
          <a:p>
            <a:pPr algn="ctr">
              <a:lnSpc>
                <a:spcPct val="80000"/>
              </a:lnSpc>
            </a:pPr>
            <a:r>
              <a:rPr kumimoji="1" lang="en-US" altLang="ja-JP" sz="1200" b="1">
                <a:ea typeface="MS PGothic" pitchFamily="34" charset="-128"/>
              </a:rPr>
              <a:t>dummy fitness</a:t>
            </a:r>
          </a:p>
        </p:txBody>
      </p:sp>
      <p:sp>
        <p:nvSpPr>
          <p:cNvPr id="4104" name="AutoShape 8"/>
          <p:cNvSpPr>
            <a:spLocks noChangeArrowheads="1"/>
          </p:cNvSpPr>
          <p:nvPr/>
        </p:nvSpPr>
        <p:spPr bwMode="auto">
          <a:xfrm>
            <a:off x="3230563" y="3121025"/>
            <a:ext cx="1270000" cy="54610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pPr>
            <a:r>
              <a:rPr kumimoji="1" lang="en-US" altLang="ja-JP" sz="1200" b="1">
                <a:ea typeface="MS PGothic" pitchFamily="34" charset="-128"/>
              </a:rPr>
              <a:t>identify</a:t>
            </a:r>
          </a:p>
          <a:p>
            <a:pPr algn="ctr">
              <a:lnSpc>
                <a:spcPct val="80000"/>
              </a:lnSpc>
            </a:pPr>
            <a:r>
              <a:rPr kumimoji="1" lang="en-US" altLang="ja-JP" sz="1200" b="1">
                <a:ea typeface="MS PGothic" pitchFamily="34" charset="-128"/>
              </a:rPr>
              <a:t>nondominated</a:t>
            </a:r>
          </a:p>
          <a:p>
            <a:pPr algn="ctr">
              <a:lnSpc>
                <a:spcPct val="80000"/>
              </a:lnSpc>
            </a:pPr>
            <a:r>
              <a:rPr kumimoji="1" lang="en-US" altLang="ja-JP" sz="1200" b="1">
                <a:ea typeface="MS PGothic" pitchFamily="34" charset="-128"/>
              </a:rPr>
              <a:t>individuals</a:t>
            </a:r>
          </a:p>
        </p:txBody>
      </p:sp>
      <p:sp>
        <p:nvSpPr>
          <p:cNvPr id="4105" name="AutoShape 9"/>
          <p:cNvSpPr>
            <a:spLocks noChangeArrowheads="1"/>
          </p:cNvSpPr>
          <p:nvPr/>
        </p:nvSpPr>
        <p:spPr bwMode="auto">
          <a:xfrm>
            <a:off x="3230563" y="3898900"/>
            <a:ext cx="1270000" cy="390525"/>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kumimoji="1" lang="en-US" altLang="ja-JP" sz="1200" b="1">
                <a:ea typeface="MS PGothic" pitchFamily="34" charset="-128"/>
              </a:rPr>
              <a:t>assign</a:t>
            </a:r>
          </a:p>
          <a:p>
            <a:pPr algn="ctr">
              <a:lnSpc>
                <a:spcPct val="90000"/>
              </a:lnSpc>
            </a:pPr>
            <a:r>
              <a:rPr kumimoji="1" lang="en-US" altLang="ja-JP" sz="1200" b="1">
                <a:ea typeface="MS PGothic" pitchFamily="34" charset="-128"/>
              </a:rPr>
              <a:t>dummy fitness</a:t>
            </a:r>
          </a:p>
        </p:txBody>
      </p:sp>
      <p:sp>
        <p:nvSpPr>
          <p:cNvPr id="4106" name="AutoShape 10"/>
          <p:cNvSpPr>
            <a:spLocks noChangeArrowheads="1"/>
          </p:cNvSpPr>
          <p:nvPr/>
        </p:nvSpPr>
        <p:spPr bwMode="auto">
          <a:xfrm>
            <a:off x="3230563" y="4521200"/>
            <a:ext cx="1270000" cy="38735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kumimoji="1" lang="en-US" altLang="ja-JP" sz="1200" b="1">
                <a:ea typeface="MS PGothic" pitchFamily="34" charset="-128"/>
              </a:rPr>
              <a:t>sharing in </a:t>
            </a:r>
          </a:p>
          <a:p>
            <a:pPr algn="ctr">
              <a:lnSpc>
                <a:spcPct val="90000"/>
              </a:lnSpc>
            </a:pPr>
            <a:r>
              <a:rPr kumimoji="1" lang="en-US" altLang="ja-JP" sz="1200" b="1">
                <a:ea typeface="MS PGothic" pitchFamily="34" charset="-128"/>
              </a:rPr>
              <a:t>current  front</a:t>
            </a:r>
          </a:p>
        </p:txBody>
      </p:sp>
      <p:sp>
        <p:nvSpPr>
          <p:cNvPr id="4107" name="AutoShape 11"/>
          <p:cNvSpPr>
            <a:spLocks noChangeArrowheads="1"/>
          </p:cNvSpPr>
          <p:nvPr/>
        </p:nvSpPr>
        <p:spPr bwMode="auto">
          <a:xfrm>
            <a:off x="3230563" y="5143500"/>
            <a:ext cx="1270000" cy="231775"/>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i="1">
                <a:latin typeface="Times New Roman" pitchFamily="18" charset="0"/>
                <a:ea typeface="MS PGothic" pitchFamily="34" charset="-128"/>
              </a:rPr>
              <a:t>front</a:t>
            </a:r>
            <a:r>
              <a:rPr kumimoji="1" lang="en-US" altLang="ja-JP" sz="1200" b="1">
                <a:ea typeface="MS PGothic" pitchFamily="34" charset="-128"/>
              </a:rPr>
              <a:t> = </a:t>
            </a:r>
            <a:r>
              <a:rPr kumimoji="1" lang="en-US" altLang="ja-JP" sz="1200" b="1" i="1">
                <a:latin typeface="Times New Roman" pitchFamily="18" charset="0"/>
                <a:ea typeface="MS PGothic" pitchFamily="34" charset="-128"/>
              </a:rPr>
              <a:t>front</a:t>
            </a:r>
            <a:r>
              <a:rPr kumimoji="1" lang="en-US" altLang="ja-JP" sz="1200" b="1">
                <a:ea typeface="MS PGothic" pitchFamily="34" charset="-128"/>
              </a:rPr>
              <a:t> + 1</a:t>
            </a:r>
          </a:p>
        </p:txBody>
      </p:sp>
      <p:sp>
        <p:nvSpPr>
          <p:cNvPr id="4108" name="AutoShape 12"/>
          <p:cNvSpPr>
            <a:spLocks noChangeArrowheads="1"/>
          </p:cNvSpPr>
          <p:nvPr/>
        </p:nvSpPr>
        <p:spPr bwMode="auto">
          <a:xfrm>
            <a:off x="1525588" y="2578100"/>
            <a:ext cx="1270000" cy="23495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i="1">
                <a:latin typeface="Times New Roman" pitchFamily="18" charset="0"/>
                <a:ea typeface="MS PGothic" pitchFamily="34" charset="-128"/>
              </a:rPr>
              <a:t>front</a:t>
            </a:r>
            <a:r>
              <a:rPr kumimoji="1" lang="en-US" altLang="ja-JP" sz="1200" b="1">
                <a:ea typeface="MS PGothic" pitchFamily="34" charset="-128"/>
              </a:rPr>
              <a:t> = 1</a:t>
            </a:r>
          </a:p>
        </p:txBody>
      </p:sp>
      <p:sp>
        <p:nvSpPr>
          <p:cNvPr id="4109" name="AutoShape 13"/>
          <p:cNvSpPr>
            <a:spLocks noChangeArrowheads="1"/>
          </p:cNvSpPr>
          <p:nvPr/>
        </p:nvSpPr>
        <p:spPr bwMode="auto">
          <a:xfrm>
            <a:off x="1441450" y="3044825"/>
            <a:ext cx="1439863" cy="6985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a:ea typeface="MS PGothic" pitchFamily="34" charset="-128"/>
              </a:rPr>
              <a:t>population</a:t>
            </a:r>
          </a:p>
          <a:p>
            <a:pPr algn="ctr"/>
            <a:r>
              <a:rPr kumimoji="1" lang="en-US" altLang="ja-JP" sz="1200" b="1">
                <a:ea typeface="MS PGothic" pitchFamily="34" charset="-128"/>
              </a:rPr>
              <a:t>classified</a:t>
            </a:r>
          </a:p>
        </p:txBody>
      </p:sp>
      <p:sp>
        <p:nvSpPr>
          <p:cNvPr id="4110" name="AutoShape 14"/>
          <p:cNvSpPr>
            <a:spLocks noChangeArrowheads="1"/>
          </p:cNvSpPr>
          <p:nvPr/>
        </p:nvSpPr>
        <p:spPr bwMode="auto">
          <a:xfrm>
            <a:off x="1441450" y="5375275"/>
            <a:ext cx="1439863" cy="5461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i="1">
                <a:latin typeface="Times New Roman" pitchFamily="18" charset="0"/>
                <a:ea typeface="MS PGothic" pitchFamily="34" charset="-128"/>
              </a:rPr>
              <a:t>gen</a:t>
            </a:r>
            <a:r>
              <a:rPr kumimoji="1" lang="en-US" altLang="ja-JP" sz="1200" b="1">
                <a:ea typeface="MS PGothic" pitchFamily="34" charset="-128"/>
              </a:rPr>
              <a:t>&lt;</a:t>
            </a:r>
            <a:r>
              <a:rPr kumimoji="1" lang="en-US" altLang="ja-JP" sz="1200" b="1" i="1">
                <a:latin typeface="Times New Roman" pitchFamily="18" charset="0"/>
                <a:ea typeface="MS PGothic" pitchFamily="34" charset="-128"/>
              </a:rPr>
              <a:t>maxGen</a:t>
            </a:r>
          </a:p>
        </p:txBody>
      </p:sp>
      <p:sp>
        <p:nvSpPr>
          <p:cNvPr id="4111" name="AutoShape 15"/>
          <p:cNvSpPr>
            <a:spLocks noChangeArrowheads="1"/>
          </p:cNvSpPr>
          <p:nvPr/>
        </p:nvSpPr>
        <p:spPr bwMode="auto">
          <a:xfrm>
            <a:off x="1865313" y="6076950"/>
            <a:ext cx="592137" cy="231775"/>
          </a:xfrm>
          <a:prstGeom prst="flowChartTerminator">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a:ea typeface="MS PGothic" pitchFamily="34" charset="-128"/>
              </a:rPr>
              <a:t>stop</a:t>
            </a:r>
          </a:p>
        </p:txBody>
      </p:sp>
      <p:sp>
        <p:nvSpPr>
          <p:cNvPr id="4112" name="AutoShape 16"/>
          <p:cNvSpPr>
            <a:spLocks noChangeArrowheads="1"/>
          </p:cNvSpPr>
          <p:nvPr/>
        </p:nvSpPr>
        <p:spPr bwMode="auto">
          <a:xfrm>
            <a:off x="1525588" y="4676775"/>
            <a:ext cx="1270000" cy="231775"/>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a:ea typeface="MS PGothic" pitchFamily="34" charset="-128"/>
              </a:rPr>
              <a:t>crossover</a:t>
            </a:r>
          </a:p>
        </p:txBody>
      </p:sp>
      <p:sp>
        <p:nvSpPr>
          <p:cNvPr id="4113" name="AutoShape 17"/>
          <p:cNvSpPr>
            <a:spLocks noChangeArrowheads="1"/>
          </p:cNvSpPr>
          <p:nvPr/>
        </p:nvSpPr>
        <p:spPr bwMode="auto">
          <a:xfrm>
            <a:off x="1525588" y="5064125"/>
            <a:ext cx="1270000" cy="234950"/>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a:ea typeface="MS PGothic" pitchFamily="34" charset="-128"/>
              </a:rPr>
              <a:t>mutation</a:t>
            </a:r>
          </a:p>
        </p:txBody>
      </p:sp>
      <p:cxnSp>
        <p:nvCxnSpPr>
          <p:cNvPr id="4114" name="AutoShape 18"/>
          <p:cNvCxnSpPr>
            <a:cxnSpLocks noChangeShapeType="1"/>
            <a:stCxn id="4101" idx="2"/>
            <a:endCxn id="4102" idx="0"/>
          </p:cNvCxnSpPr>
          <p:nvPr/>
        </p:nvCxnSpPr>
        <p:spPr bwMode="auto">
          <a:xfrm>
            <a:off x="2160588" y="1644650"/>
            <a:ext cx="0" cy="155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5" name="AutoShape 19"/>
          <p:cNvCxnSpPr>
            <a:cxnSpLocks noChangeShapeType="1"/>
            <a:stCxn id="4102" idx="2"/>
            <a:endCxn id="4108" idx="0"/>
          </p:cNvCxnSpPr>
          <p:nvPr/>
        </p:nvCxnSpPr>
        <p:spPr bwMode="auto">
          <a:xfrm>
            <a:off x="2160588" y="2346325"/>
            <a:ext cx="0" cy="2317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6" name="AutoShape 20"/>
          <p:cNvCxnSpPr>
            <a:cxnSpLocks noChangeShapeType="1"/>
            <a:stCxn id="4108" idx="2"/>
            <a:endCxn id="4109" idx="0"/>
          </p:cNvCxnSpPr>
          <p:nvPr/>
        </p:nvCxnSpPr>
        <p:spPr bwMode="auto">
          <a:xfrm>
            <a:off x="2160588" y="2813050"/>
            <a:ext cx="0" cy="2317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7" name="AutoShape 21"/>
          <p:cNvCxnSpPr>
            <a:cxnSpLocks noChangeShapeType="1"/>
            <a:stCxn id="4109" idx="3"/>
            <a:endCxn id="4104" idx="1"/>
          </p:cNvCxnSpPr>
          <p:nvPr/>
        </p:nvCxnSpPr>
        <p:spPr bwMode="auto">
          <a:xfrm>
            <a:off x="2881313" y="3394075"/>
            <a:ext cx="3492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8" name="AutoShape 22"/>
          <p:cNvCxnSpPr>
            <a:cxnSpLocks noChangeShapeType="1"/>
            <a:stCxn id="4109" idx="2"/>
            <a:endCxn id="4103" idx="0"/>
          </p:cNvCxnSpPr>
          <p:nvPr/>
        </p:nvCxnSpPr>
        <p:spPr bwMode="auto">
          <a:xfrm>
            <a:off x="2160588" y="3743325"/>
            <a:ext cx="0" cy="234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9" name="AutoShape 23"/>
          <p:cNvCxnSpPr>
            <a:cxnSpLocks noChangeShapeType="1"/>
            <a:stCxn id="4103" idx="2"/>
            <a:endCxn id="4112" idx="0"/>
          </p:cNvCxnSpPr>
          <p:nvPr/>
        </p:nvCxnSpPr>
        <p:spPr bwMode="auto">
          <a:xfrm>
            <a:off x="2160588" y="4521200"/>
            <a:ext cx="0" cy="1555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0" name="AutoShape 24"/>
          <p:cNvCxnSpPr>
            <a:cxnSpLocks noChangeShapeType="1"/>
            <a:stCxn id="4112" idx="2"/>
            <a:endCxn id="4113" idx="0"/>
          </p:cNvCxnSpPr>
          <p:nvPr/>
        </p:nvCxnSpPr>
        <p:spPr bwMode="auto">
          <a:xfrm>
            <a:off x="2160588" y="4908550"/>
            <a:ext cx="0" cy="1555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1" name="AutoShape 25"/>
          <p:cNvCxnSpPr>
            <a:cxnSpLocks noChangeShapeType="1"/>
            <a:stCxn id="4110" idx="0"/>
            <a:endCxn id="4113" idx="2"/>
          </p:cNvCxnSpPr>
          <p:nvPr/>
        </p:nvCxnSpPr>
        <p:spPr bwMode="auto">
          <a:xfrm flipV="1">
            <a:off x="2160588" y="5299075"/>
            <a:ext cx="0" cy="76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2" name="AutoShape 26"/>
          <p:cNvCxnSpPr>
            <a:cxnSpLocks noChangeShapeType="1"/>
            <a:stCxn id="4111" idx="0"/>
            <a:endCxn id="4110" idx="2"/>
          </p:cNvCxnSpPr>
          <p:nvPr/>
        </p:nvCxnSpPr>
        <p:spPr bwMode="auto">
          <a:xfrm flipV="1">
            <a:off x="2160588" y="5921375"/>
            <a:ext cx="0" cy="155575"/>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23" name="AutoShape 27"/>
          <p:cNvSpPr>
            <a:spLocks noChangeArrowheads="1"/>
          </p:cNvSpPr>
          <p:nvPr/>
        </p:nvSpPr>
        <p:spPr bwMode="auto">
          <a:xfrm>
            <a:off x="134938" y="4133850"/>
            <a:ext cx="1270000" cy="231775"/>
          </a:xfrm>
          <a:prstGeom prst="flowChartProcess">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200" b="1" i="1">
                <a:latin typeface="Times New Roman" pitchFamily="18" charset="0"/>
                <a:ea typeface="MS PGothic" pitchFamily="34" charset="-128"/>
              </a:rPr>
              <a:t>gen</a:t>
            </a:r>
            <a:r>
              <a:rPr kumimoji="1" lang="en-US" altLang="ja-JP" sz="1200" b="1">
                <a:ea typeface="MS PGothic" pitchFamily="34" charset="-128"/>
              </a:rPr>
              <a:t> =  </a:t>
            </a:r>
            <a:r>
              <a:rPr kumimoji="1" lang="en-US" altLang="ja-JP" sz="1200" b="1" i="1">
                <a:latin typeface="Times New Roman" pitchFamily="18" charset="0"/>
                <a:ea typeface="MS PGothic" pitchFamily="34" charset="-128"/>
              </a:rPr>
              <a:t>gen</a:t>
            </a:r>
            <a:r>
              <a:rPr kumimoji="1" lang="en-US" altLang="ja-JP" sz="1200" b="1">
                <a:ea typeface="MS PGothic" pitchFamily="34" charset="-128"/>
              </a:rPr>
              <a:t> + 1</a:t>
            </a:r>
          </a:p>
        </p:txBody>
      </p:sp>
      <p:cxnSp>
        <p:nvCxnSpPr>
          <p:cNvPr id="4124" name="AutoShape 28"/>
          <p:cNvCxnSpPr>
            <a:cxnSpLocks noChangeShapeType="1"/>
            <a:stCxn id="4104" idx="2"/>
            <a:endCxn id="4105" idx="0"/>
          </p:cNvCxnSpPr>
          <p:nvPr/>
        </p:nvCxnSpPr>
        <p:spPr bwMode="auto">
          <a:xfrm>
            <a:off x="3865563" y="3667125"/>
            <a:ext cx="0" cy="2317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5" name="AutoShape 29"/>
          <p:cNvCxnSpPr>
            <a:cxnSpLocks noChangeShapeType="1"/>
            <a:stCxn id="4105" idx="2"/>
            <a:endCxn id="4106" idx="0"/>
          </p:cNvCxnSpPr>
          <p:nvPr/>
        </p:nvCxnSpPr>
        <p:spPr bwMode="auto">
          <a:xfrm>
            <a:off x="3865563" y="4289425"/>
            <a:ext cx="0" cy="2317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6" name="AutoShape 30"/>
          <p:cNvCxnSpPr>
            <a:cxnSpLocks noChangeShapeType="1"/>
            <a:stCxn id="4106" idx="2"/>
            <a:endCxn id="4107" idx="0"/>
          </p:cNvCxnSpPr>
          <p:nvPr/>
        </p:nvCxnSpPr>
        <p:spPr bwMode="auto">
          <a:xfrm>
            <a:off x="3865563" y="4908550"/>
            <a:ext cx="0" cy="234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7" name="AutoShape 31"/>
          <p:cNvCxnSpPr>
            <a:cxnSpLocks noChangeShapeType="1"/>
            <a:stCxn id="4110" idx="1"/>
            <a:endCxn id="4123" idx="2"/>
          </p:cNvCxnSpPr>
          <p:nvPr/>
        </p:nvCxnSpPr>
        <p:spPr bwMode="auto">
          <a:xfrm rot="10800000">
            <a:off x="769938" y="4365625"/>
            <a:ext cx="671512" cy="1282700"/>
          </a:xfrm>
          <a:prstGeom prst="bentConnector2">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28" name="Oval 32"/>
          <p:cNvSpPr>
            <a:spLocks noChangeArrowheads="1"/>
          </p:cNvSpPr>
          <p:nvPr/>
        </p:nvSpPr>
        <p:spPr bwMode="auto">
          <a:xfrm>
            <a:off x="2166938" y="2452688"/>
            <a:ext cx="3175" cy="31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9" name="Oval 33"/>
          <p:cNvSpPr>
            <a:spLocks noChangeArrowheads="1"/>
          </p:cNvSpPr>
          <p:nvPr/>
        </p:nvSpPr>
        <p:spPr bwMode="auto">
          <a:xfrm>
            <a:off x="2166938" y="2940050"/>
            <a:ext cx="3175" cy="31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130" name="AutoShape 34"/>
          <p:cNvCxnSpPr>
            <a:cxnSpLocks noChangeShapeType="1"/>
            <a:stCxn id="4107" idx="2"/>
            <a:endCxn id="4129" idx="7"/>
          </p:cNvCxnSpPr>
          <p:nvPr/>
        </p:nvCxnSpPr>
        <p:spPr bwMode="auto">
          <a:xfrm rot="16200000" flipV="1">
            <a:off x="1800225" y="3309938"/>
            <a:ext cx="2435225" cy="1695450"/>
          </a:xfrm>
          <a:prstGeom prst="bentConnector5">
            <a:avLst>
              <a:gd name="adj1" fmla="val -9389"/>
              <a:gd name="adj2" fmla="val -50657"/>
              <a:gd name="adj3" fmla="val 99606"/>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31" name="Text Box 35"/>
          <p:cNvSpPr txBox="1">
            <a:spLocks noChangeArrowheads="1"/>
          </p:cNvSpPr>
          <p:nvPr/>
        </p:nvSpPr>
        <p:spPr bwMode="auto">
          <a:xfrm>
            <a:off x="2178050" y="5859463"/>
            <a:ext cx="387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ja-JP" sz="1200" b="1">
                <a:ea typeface="MS PGothic" pitchFamily="34" charset="-128"/>
              </a:rPr>
              <a:t>No</a:t>
            </a:r>
            <a:endParaRPr kumimoji="1" lang="en-US" altLang="ja-JP" sz="2400" b="1">
              <a:ea typeface="MS PGothic" pitchFamily="34" charset="-128"/>
            </a:endParaRPr>
          </a:p>
        </p:txBody>
      </p:sp>
      <p:sp>
        <p:nvSpPr>
          <p:cNvPr id="4132" name="Text Box 36"/>
          <p:cNvSpPr txBox="1">
            <a:spLocks noChangeArrowheads="1"/>
          </p:cNvSpPr>
          <p:nvPr/>
        </p:nvSpPr>
        <p:spPr bwMode="auto">
          <a:xfrm>
            <a:off x="2808288" y="3125788"/>
            <a:ext cx="387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ja-JP" sz="1200" b="1">
                <a:ea typeface="MS PGothic" pitchFamily="34" charset="-128"/>
              </a:rPr>
              <a:t>No</a:t>
            </a:r>
            <a:endParaRPr kumimoji="1" lang="en-US" altLang="ja-JP" sz="2400" b="1">
              <a:ea typeface="MS PGothic" pitchFamily="34" charset="-128"/>
            </a:endParaRPr>
          </a:p>
        </p:txBody>
      </p:sp>
      <p:sp>
        <p:nvSpPr>
          <p:cNvPr id="4133" name="Text Box 37"/>
          <p:cNvSpPr txBox="1">
            <a:spLocks noChangeArrowheads="1"/>
          </p:cNvSpPr>
          <p:nvPr/>
        </p:nvSpPr>
        <p:spPr bwMode="auto">
          <a:xfrm>
            <a:off x="2166938" y="3668713"/>
            <a:ext cx="4540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ja-JP" sz="1200" b="1">
                <a:ea typeface="MS PGothic" pitchFamily="34" charset="-128"/>
              </a:rPr>
              <a:t>Yes</a:t>
            </a:r>
            <a:endParaRPr kumimoji="1" lang="en-US" altLang="ja-JP" sz="2400" b="1">
              <a:ea typeface="MS PGothic" pitchFamily="34" charset="-128"/>
            </a:endParaRPr>
          </a:p>
        </p:txBody>
      </p:sp>
      <p:sp>
        <p:nvSpPr>
          <p:cNvPr id="4134" name="Text Box 38"/>
          <p:cNvSpPr txBox="1">
            <a:spLocks noChangeArrowheads="1"/>
          </p:cNvSpPr>
          <p:nvPr/>
        </p:nvSpPr>
        <p:spPr bwMode="auto">
          <a:xfrm>
            <a:off x="1109663" y="5407025"/>
            <a:ext cx="4540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ja-JP" sz="1200" b="1">
                <a:ea typeface="MS PGothic" pitchFamily="34" charset="-128"/>
              </a:rPr>
              <a:t>Yes</a:t>
            </a:r>
            <a:endParaRPr kumimoji="1" lang="en-US" altLang="ja-JP" sz="2400" b="1">
              <a:ea typeface="MS PGothic" pitchFamily="34" charset="-128"/>
            </a:endParaRPr>
          </a:p>
        </p:txBody>
      </p:sp>
      <p:cxnSp>
        <p:nvCxnSpPr>
          <p:cNvPr id="4135" name="AutoShape 39"/>
          <p:cNvCxnSpPr>
            <a:cxnSpLocks noChangeShapeType="1"/>
            <a:stCxn id="4123" idx="0"/>
            <a:endCxn id="4128" idx="0"/>
          </p:cNvCxnSpPr>
          <p:nvPr/>
        </p:nvCxnSpPr>
        <p:spPr bwMode="auto">
          <a:xfrm rot="16200000">
            <a:off x="628651" y="2593975"/>
            <a:ext cx="1681162" cy="1398587"/>
          </a:xfrm>
          <a:prstGeom prst="bentConnector3">
            <a:avLst>
              <a:gd name="adj1" fmla="val 9981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36" name="Text Box 40"/>
          <p:cNvSpPr txBox="1">
            <a:spLocks noChangeArrowheads="1"/>
          </p:cNvSpPr>
          <p:nvPr/>
        </p:nvSpPr>
        <p:spPr bwMode="auto">
          <a:xfrm>
            <a:off x="103188" y="908050"/>
            <a:ext cx="4684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2000">
                <a:solidFill>
                  <a:srgbClr val="0000FF"/>
                </a:solidFill>
                <a:ea typeface="MS PGothic" pitchFamily="34" charset="-128"/>
              </a:rPr>
              <a:t>Flowchart of Non-dominated Sorting GA</a:t>
            </a:r>
          </a:p>
        </p:txBody>
      </p:sp>
      <p:pic>
        <p:nvPicPr>
          <p:cNvPr id="4137" name="Picture 41" descr="fig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7900" y="2306638"/>
            <a:ext cx="4248150"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8" name="Text Box 42"/>
          <p:cNvSpPr txBox="1">
            <a:spLocks noChangeArrowheads="1"/>
          </p:cNvSpPr>
          <p:nvPr/>
        </p:nvSpPr>
        <p:spPr bwMode="auto">
          <a:xfrm>
            <a:off x="5076825" y="4905375"/>
            <a:ext cx="3959225" cy="5810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01688" indent="-801688">
              <a:defRPr>
                <a:solidFill>
                  <a:schemeClr val="tx1"/>
                </a:solidFill>
                <a:latin typeface="Arial" pitchFamily="34" charset="0"/>
                <a:cs typeface="Arial" pitchFamily="34" charset="0"/>
              </a:defRPr>
            </a:lvl1pPr>
            <a:lvl2pPr marL="981075">
              <a:defRPr>
                <a:solidFill>
                  <a:schemeClr val="tx1"/>
                </a:solidFill>
                <a:latin typeface="Arial" pitchFamily="34" charset="0"/>
                <a:cs typeface="Arial" pitchFamily="34" charset="0"/>
              </a:defRPr>
            </a:lvl2pPr>
            <a:lvl3pPr marL="1160463">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kumimoji="1" lang="en-US" altLang="ja-JP" sz="1600">
                <a:solidFill>
                  <a:srgbClr val="000000"/>
                </a:solidFill>
                <a:ea typeface="MS PGothic" pitchFamily="34" charset="-128"/>
              </a:rPr>
              <a:t>Simple case with two objectives</a:t>
            </a:r>
          </a:p>
          <a:p>
            <a:r>
              <a:rPr kumimoji="1" lang="en-US" altLang="ja-JP" sz="1600">
                <a:solidFill>
                  <a:srgbClr val="000000"/>
                </a:solidFill>
                <a:ea typeface="MS PGothic" pitchFamily="34" charset="-128"/>
              </a:rPr>
              <a:t>          to be </a:t>
            </a:r>
            <a:r>
              <a:rPr kumimoji="1" lang="en-US" altLang="ja-JP" sz="1600">
                <a:solidFill>
                  <a:srgbClr val="0000FF"/>
                </a:solidFill>
                <a:ea typeface="MS PGothic" pitchFamily="34" charset="-128"/>
              </a:rPr>
              <a:t>minimized</a:t>
            </a:r>
            <a:r>
              <a:rPr kumimoji="1" lang="en-US" altLang="ja-JP" sz="1600">
                <a:solidFill>
                  <a:srgbClr val="000000"/>
                </a:solidFill>
                <a:ea typeface="MS PGothic" pitchFamily="34" charset="-128"/>
              </a:rPr>
              <a:t> using NSGA</a:t>
            </a:r>
          </a:p>
        </p:txBody>
      </p:sp>
      <p:sp>
        <p:nvSpPr>
          <p:cNvPr id="4139" name="AutoShape 43"/>
          <p:cNvSpPr>
            <a:spLocks noChangeArrowheads="1"/>
          </p:cNvSpPr>
          <p:nvPr/>
        </p:nvSpPr>
        <p:spPr bwMode="auto">
          <a:xfrm>
            <a:off x="5746750" y="4295775"/>
            <a:ext cx="1296988" cy="430213"/>
          </a:xfrm>
          <a:prstGeom prst="leftArrow">
            <a:avLst>
              <a:gd name="adj1" fmla="val 50157"/>
              <a:gd name="adj2" fmla="val 152036"/>
            </a:avLst>
          </a:prstGeom>
          <a:gradFill rotWithShape="1">
            <a:gsLst>
              <a:gs pos="0">
                <a:srgbClr val="0000FF"/>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Verdana" pitchFamily="34" charset="0"/>
                <a:ea typeface="MS PGothic" pitchFamily="34" charset="-128"/>
              </a:rPr>
              <a:t>Diversity</a:t>
            </a:r>
          </a:p>
        </p:txBody>
      </p:sp>
    </p:spTree>
    <p:extLst>
      <p:ext uri="{BB962C8B-B14F-4D97-AF65-F5344CB8AC3E}">
        <p14:creationId xmlns:p14="http://schemas.microsoft.com/office/powerpoint/2010/main" val="30159312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152400"/>
            <a:ext cx="87757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38715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476250"/>
            <a:ext cx="9026525" cy="590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8817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0"/>
            <a:ext cx="9144000"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6218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0" y="0"/>
            <a:ext cx="9144000" cy="1176196"/>
          </a:xfrm>
        </p:spPr>
        <p:style>
          <a:lnRef idx="1">
            <a:schemeClr val="accent1"/>
          </a:lnRef>
          <a:fillRef idx="2">
            <a:schemeClr val="accent1"/>
          </a:fillRef>
          <a:effectRef idx="1">
            <a:schemeClr val="accent1"/>
          </a:effectRef>
          <a:fontRef idx="minor">
            <a:schemeClr val="dk1"/>
          </a:fontRef>
        </p:style>
        <p:txBody>
          <a:bodyPr>
            <a:normAutofit/>
          </a:bodyPr>
          <a:lstStyle/>
          <a:p>
            <a:pPr>
              <a:defRPr/>
            </a:pPr>
            <a:r>
              <a:rPr lang="en-GB" dirty="0" smtClean="0"/>
              <a:t>Multi-Objective Problems: </a:t>
            </a:r>
            <a:r>
              <a:rPr lang="en-GB" dirty="0"/>
              <a:t>Dominance</a:t>
            </a:r>
          </a:p>
        </p:txBody>
      </p:sp>
      <p:sp>
        <p:nvSpPr>
          <p:cNvPr id="10243" name="Rectangle 3"/>
          <p:cNvSpPr>
            <a:spLocks noGrp="1" noChangeArrowheads="1"/>
          </p:cNvSpPr>
          <p:nvPr>
            <p:ph type="body" idx="1"/>
          </p:nvPr>
        </p:nvSpPr>
        <p:spPr/>
        <p:txBody>
          <a:bodyPr/>
          <a:lstStyle/>
          <a:p>
            <a:r>
              <a:rPr lang="en-GB" altLang="en-US" dirty="0" smtClean="0"/>
              <a:t>we say </a:t>
            </a:r>
            <a:r>
              <a:rPr lang="en-GB" altLang="en-US" i="1" dirty="0" smtClean="0"/>
              <a:t>x</a:t>
            </a:r>
            <a:r>
              <a:rPr lang="en-GB" altLang="en-US" dirty="0" smtClean="0"/>
              <a:t> dominates </a:t>
            </a:r>
            <a:r>
              <a:rPr lang="en-GB" altLang="en-US" i="1" dirty="0" smtClean="0"/>
              <a:t>y</a:t>
            </a:r>
            <a:r>
              <a:rPr lang="en-GB" altLang="en-US" dirty="0" smtClean="0"/>
              <a:t> if it is at least as good on all criteria and </a:t>
            </a:r>
            <a:r>
              <a:rPr lang="en-GB" altLang="en-US" b="1" i="1" dirty="0" smtClean="0"/>
              <a:t>better</a:t>
            </a:r>
            <a:r>
              <a:rPr lang="en-GB" altLang="en-US" dirty="0" smtClean="0"/>
              <a:t> on at least one</a:t>
            </a:r>
          </a:p>
          <a:p>
            <a:endParaRPr lang="en-GB" altLang="en-US" dirty="0" smtClean="0"/>
          </a:p>
        </p:txBody>
      </p:sp>
      <p:grpSp>
        <p:nvGrpSpPr>
          <p:cNvPr id="10244" name="Group 4"/>
          <p:cNvGrpSpPr>
            <a:grpSpLocks/>
          </p:cNvGrpSpPr>
          <p:nvPr/>
        </p:nvGrpSpPr>
        <p:grpSpPr bwMode="auto">
          <a:xfrm>
            <a:off x="1371600" y="3505200"/>
            <a:ext cx="6862763" cy="3082925"/>
            <a:chOff x="518" y="2186"/>
            <a:chExt cx="4323" cy="1942"/>
          </a:xfrm>
        </p:grpSpPr>
        <p:sp>
          <p:nvSpPr>
            <p:cNvPr id="10245" name="Rectangle 5" descr="Wide downward diagonal"/>
            <p:cNvSpPr>
              <a:spLocks noChangeArrowheads="1"/>
            </p:cNvSpPr>
            <p:nvPr/>
          </p:nvSpPr>
          <p:spPr bwMode="auto">
            <a:xfrm>
              <a:off x="864" y="2640"/>
              <a:ext cx="1584" cy="1152"/>
            </a:xfrm>
            <a:prstGeom prst="rect">
              <a:avLst/>
            </a:prstGeom>
            <a:pattFill prst="wdDnDiag">
              <a:fgClr>
                <a:schemeClr val="accent1"/>
              </a:fgClr>
              <a:bgClr>
                <a:schemeClr val="bg1"/>
              </a:bgClr>
            </a:patt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a:spcBef>
                  <a:spcPct val="0"/>
                </a:spcBef>
                <a:buClrTx/>
                <a:buFontTx/>
                <a:buNone/>
              </a:pPr>
              <a:r>
                <a:rPr lang="en-GB" altLang="en-US" sz="2800"/>
                <a:t>Dominated by </a:t>
              </a:r>
              <a:r>
                <a:rPr lang="en-GB" altLang="en-US" sz="2800" b="1" i="1"/>
                <a:t>x</a:t>
              </a:r>
              <a:endParaRPr lang="en-GB" altLang="en-US" sz="2800"/>
            </a:p>
          </p:txBody>
        </p:sp>
        <p:sp>
          <p:nvSpPr>
            <p:cNvPr id="10246" name="Line 6"/>
            <p:cNvSpPr>
              <a:spLocks noChangeShapeType="1"/>
            </p:cNvSpPr>
            <p:nvPr/>
          </p:nvSpPr>
          <p:spPr bwMode="auto">
            <a:xfrm>
              <a:off x="864" y="2256"/>
              <a:ext cx="0" cy="153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7" name="Line 7"/>
            <p:cNvSpPr>
              <a:spLocks noChangeShapeType="1"/>
            </p:cNvSpPr>
            <p:nvPr/>
          </p:nvSpPr>
          <p:spPr bwMode="auto">
            <a:xfrm>
              <a:off x="864" y="3792"/>
              <a:ext cx="30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8" name="Text Box 8"/>
            <p:cNvSpPr txBox="1">
              <a:spLocks noChangeArrowheads="1"/>
            </p:cNvSpPr>
            <p:nvPr/>
          </p:nvSpPr>
          <p:spPr bwMode="auto">
            <a:xfrm>
              <a:off x="518" y="218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a:spcBef>
                  <a:spcPct val="0"/>
                </a:spcBef>
                <a:buClrTx/>
                <a:buFontTx/>
                <a:buNone/>
              </a:pPr>
              <a:r>
                <a:rPr lang="en-GB" altLang="en-US" sz="2800" i="1"/>
                <a:t>f</a:t>
              </a:r>
              <a:r>
                <a:rPr lang="en-GB" altLang="en-US" sz="2800" i="1" baseline="-25000"/>
                <a:t>1</a:t>
              </a:r>
              <a:endParaRPr lang="en-GB" altLang="en-US" sz="2800" i="1"/>
            </a:p>
          </p:txBody>
        </p:sp>
        <p:sp>
          <p:nvSpPr>
            <p:cNvPr id="10249" name="Text Box 9"/>
            <p:cNvSpPr txBox="1">
              <a:spLocks noChangeArrowheads="1"/>
            </p:cNvSpPr>
            <p:nvPr/>
          </p:nvSpPr>
          <p:spPr bwMode="auto">
            <a:xfrm>
              <a:off x="3264" y="384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a:spcBef>
                  <a:spcPct val="0"/>
                </a:spcBef>
                <a:buClrTx/>
                <a:buFontTx/>
                <a:buNone/>
              </a:pPr>
              <a:r>
                <a:rPr lang="en-GB" altLang="en-US" sz="2800" i="1"/>
                <a:t>f</a:t>
              </a:r>
              <a:r>
                <a:rPr lang="en-GB" altLang="en-US" sz="2800" i="1" baseline="-25000"/>
                <a:t>2</a:t>
              </a:r>
              <a:endParaRPr lang="en-GB" altLang="en-US" sz="2800" i="1"/>
            </a:p>
          </p:txBody>
        </p:sp>
        <p:sp>
          <p:nvSpPr>
            <p:cNvPr id="10250" name="Arc 10"/>
            <p:cNvSpPr>
              <a:spLocks/>
            </p:cNvSpPr>
            <p:nvPr/>
          </p:nvSpPr>
          <p:spPr bwMode="auto">
            <a:xfrm>
              <a:off x="1152" y="2352"/>
              <a:ext cx="2160" cy="1152"/>
            </a:xfrm>
            <a:custGeom>
              <a:avLst/>
              <a:gdLst>
                <a:gd name="T0" fmla="*/ 0 w 21600"/>
                <a:gd name="T1" fmla="*/ 0 h 21600"/>
                <a:gd name="T2" fmla="*/ 22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51" name="Text Box 11"/>
            <p:cNvSpPr txBox="1">
              <a:spLocks noChangeArrowheads="1"/>
            </p:cNvSpPr>
            <p:nvPr/>
          </p:nvSpPr>
          <p:spPr bwMode="auto">
            <a:xfrm>
              <a:off x="3782" y="2234"/>
              <a:ext cx="10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a:spcBef>
                  <a:spcPct val="0"/>
                </a:spcBef>
                <a:buClrTx/>
                <a:buFontTx/>
                <a:buNone/>
              </a:pPr>
              <a:r>
                <a:rPr lang="en-GB" altLang="en-US" sz="2800" i="1"/>
                <a:t>Pareto</a:t>
              </a:r>
              <a:r>
                <a:rPr lang="en-GB" altLang="en-US" sz="2800"/>
                <a:t> front</a:t>
              </a:r>
              <a:endParaRPr lang="en-GB" altLang="en-US" sz="2800" i="1"/>
            </a:p>
          </p:txBody>
        </p:sp>
        <p:sp>
          <p:nvSpPr>
            <p:cNvPr id="10252" name="Line 12"/>
            <p:cNvSpPr>
              <a:spLocks noChangeShapeType="1"/>
            </p:cNvSpPr>
            <p:nvPr/>
          </p:nvSpPr>
          <p:spPr bwMode="auto">
            <a:xfrm flipH="1">
              <a:off x="2880" y="2400"/>
              <a:ext cx="81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3" name="AutoShape 13"/>
            <p:cNvSpPr>
              <a:spLocks noChangeArrowheads="1"/>
            </p:cNvSpPr>
            <p:nvPr/>
          </p:nvSpPr>
          <p:spPr bwMode="auto">
            <a:xfrm>
              <a:off x="1488" y="2304"/>
              <a:ext cx="288" cy="240"/>
            </a:xfrm>
            <a:prstGeom prst="star4">
              <a:avLst>
                <a:gd name="adj" fmla="val 12500"/>
              </a:avLst>
            </a:prstGeom>
            <a:solidFill>
              <a:schemeClr val="accent1"/>
            </a:solid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10254" name="AutoShape 14"/>
            <p:cNvSpPr>
              <a:spLocks noChangeArrowheads="1"/>
            </p:cNvSpPr>
            <p:nvPr/>
          </p:nvSpPr>
          <p:spPr bwMode="auto">
            <a:xfrm>
              <a:off x="1104" y="2256"/>
              <a:ext cx="288" cy="240"/>
            </a:xfrm>
            <a:prstGeom prst="star4">
              <a:avLst>
                <a:gd name="adj" fmla="val 12500"/>
              </a:avLst>
            </a:prstGeom>
            <a:solidFill>
              <a:schemeClr val="accent1"/>
            </a:solid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10255" name="AutoShape 15"/>
            <p:cNvSpPr>
              <a:spLocks noChangeArrowheads="1"/>
            </p:cNvSpPr>
            <p:nvPr/>
          </p:nvSpPr>
          <p:spPr bwMode="auto">
            <a:xfrm>
              <a:off x="1920" y="2352"/>
              <a:ext cx="288" cy="240"/>
            </a:xfrm>
            <a:prstGeom prst="star4">
              <a:avLst>
                <a:gd name="adj" fmla="val 12500"/>
              </a:avLst>
            </a:prstGeom>
            <a:solidFill>
              <a:schemeClr val="accent1"/>
            </a:solid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10256" name="AutoShape 16"/>
            <p:cNvSpPr>
              <a:spLocks noChangeArrowheads="1"/>
            </p:cNvSpPr>
            <p:nvPr/>
          </p:nvSpPr>
          <p:spPr bwMode="auto">
            <a:xfrm>
              <a:off x="2304" y="2496"/>
              <a:ext cx="288" cy="240"/>
            </a:xfrm>
            <a:prstGeom prst="star4">
              <a:avLst>
                <a:gd name="adj" fmla="val 12500"/>
              </a:avLst>
            </a:prstGeom>
            <a:solidFill>
              <a:schemeClr val="accent1"/>
            </a:solid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10257" name="AutoShape 17"/>
            <p:cNvSpPr>
              <a:spLocks noChangeArrowheads="1"/>
            </p:cNvSpPr>
            <p:nvPr/>
          </p:nvSpPr>
          <p:spPr bwMode="auto">
            <a:xfrm>
              <a:off x="2832" y="2784"/>
              <a:ext cx="288" cy="240"/>
            </a:xfrm>
            <a:prstGeom prst="star4">
              <a:avLst>
                <a:gd name="adj" fmla="val 12500"/>
              </a:avLst>
            </a:prstGeom>
            <a:solidFill>
              <a:schemeClr val="accent1"/>
            </a:solid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10258" name="AutoShape 18"/>
            <p:cNvSpPr>
              <a:spLocks noChangeArrowheads="1"/>
            </p:cNvSpPr>
            <p:nvPr/>
          </p:nvSpPr>
          <p:spPr bwMode="auto">
            <a:xfrm>
              <a:off x="3120" y="3168"/>
              <a:ext cx="288" cy="240"/>
            </a:xfrm>
            <a:prstGeom prst="star4">
              <a:avLst>
                <a:gd name="adj" fmla="val 12500"/>
              </a:avLst>
            </a:prstGeom>
            <a:solidFill>
              <a:schemeClr val="accent1"/>
            </a:solidFill>
            <a:ln w="9525">
              <a:solidFill>
                <a:schemeClr val="tx1"/>
              </a:solidFill>
              <a:miter lim="800000"/>
              <a:headEnd/>
              <a:tailEnd/>
            </a:ln>
          </p:spPr>
          <p:txBody>
            <a:bodyPr wrap="none" anchor="ct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eaLnBrk="1" hangingPunct="1">
                <a:spcBef>
                  <a:spcPct val="0"/>
                </a:spcBef>
                <a:buClrTx/>
                <a:buFontTx/>
                <a:buNone/>
              </a:pPr>
              <a:endParaRPr lang="en-US" altLang="en-US" sz="2800"/>
            </a:p>
          </p:txBody>
        </p:sp>
        <p:sp>
          <p:nvSpPr>
            <p:cNvPr id="10259" name="Text Box 19"/>
            <p:cNvSpPr txBox="1">
              <a:spLocks noChangeArrowheads="1"/>
            </p:cNvSpPr>
            <p:nvPr/>
          </p:nvSpPr>
          <p:spPr bwMode="auto">
            <a:xfrm>
              <a:off x="2438" y="233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ctr">
                <a:spcBef>
                  <a:spcPct val="0"/>
                </a:spcBef>
                <a:buClrTx/>
                <a:buFontTx/>
                <a:buNone/>
              </a:pPr>
              <a:r>
                <a:rPr lang="en-GB" altLang="en-US" sz="2800" b="1" i="1"/>
                <a:t>x</a:t>
              </a:r>
              <a:endParaRPr lang="en-GB" altLang="en-US" sz="2800"/>
            </a:p>
          </p:txBody>
        </p:sp>
      </p:grpSp>
    </p:spTree>
    <p:extLst>
      <p:ext uri="{BB962C8B-B14F-4D97-AF65-F5344CB8AC3E}">
        <p14:creationId xmlns:p14="http://schemas.microsoft.com/office/powerpoint/2010/main" val="35991105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138"/>
            <a:ext cx="9144000" cy="444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3537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7150"/>
            <a:ext cx="8458200" cy="611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637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 y="0"/>
            <a:ext cx="88836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5394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Rot="1"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cs typeface="Arial" pitchFamily="34" charset="0"/>
              </a:defRPr>
            </a:lvl1pPr>
            <a:lvl2pPr algn="ctr">
              <a:defRPr sz="4400">
                <a:solidFill>
                  <a:schemeClr val="tx2"/>
                </a:solidFill>
                <a:latin typeface="Arial" pitchFamily="34" charset="0"/>
                <a:cs typeface="Arial" pitchFamily="34" charset="0"/>
              </a:defRPr>
            </a:lvl2pPr>
            <a:lvl3pPr algn="ctr">
              <a:defRPr sz="4400">
                <a:solidFill>
                  <a:schemeClr val="tx2"/>
                </a:solidFill>
                <a:latin typeface="Arial" pitchFamily="34" charset="0"/>
                <a:cs typeface="Arial" pitchFamily="34" charset="0"/>
              </a:defRPr>
            </a:lvl3pPr>
            <a:lvl4pPr algn="ctr">
              <a:defRPr sz="4400">
                <a:solidFill>
                  <a:schemeClr val="tx2"/>
                </a:solidFill>
                <a:latin typeface="Arial" pitchFamily="34" charset="0"/>
                <a:cs typeface="Arial" pitchFamily="34" charset="0"/>
              </a:defRPr>
            </a:lvl4pPr>
            <a:lvl5pPr algn="ctr">
              <a:defRPr sz="4400">
                <a:solidFill>
                  <a:schemeClr val="tx2"/>
                </a:solidFill>
                <a:latin typeface="Arial" pitchFamily="34" charset="0"/>
                <a:cs typeface="Arial" pitchFamily="34" charset="0"/>
              </a:defRPr>
            </a:lvl5pPr>
            <a:lvl6pPr marL="457200" algn="ctr" fontAlgn="base">
              <a:spcBef>
                <a:spcPct val="0"/>
              </a:spcBef>
              <a:spcAft>
                <a:spcPct val="0"/>
              </a:spcAft>
              <a:defRPr sz="4400">
                <a:solidFill>
                  <a:schemeClr val="tx2"/>
                </a:solidFill>
                <a:latin typeface="Arial" pitchFamily="34" charset="0"/>
                <a:cs typeface="Arial" pitchFamily="34" charset="0"/>
              </a:defRPr>
            </a:lvl6pPr>
            <a:lvl7pPr marL="914400" algn="ctr" fontAlgn="base">
              <a:spcBef>
                <a:spcPct val="0"/>
              </a:spcBef>
              <a:spcAft>
                <a:spcPct val="0"/>
              </a:spcAft>
              <a:defRPr sz="4400">
                <a:solidFill>
                  <a:schemeClr val="tx2"/>
                </a:solidFill>
                <a:latin typeface="Arial" pitchFamily="34" charset="0"/>
                <a:cs typeface="Arial" pitchFamily="34" charset="0"/>
              </a:defRPr>
            </a:lvl7pPr>
            <a:lvl8pPr marL="1371600" algn="ctr" fontAlgn="base">
              <a:spcBef>
                <a:spcPct val="0"/>
              </a:spcBef>
              <a:spcAft>
                <a:spcPct val="0"/>
              </a:spcAft>
              <a:defRPr sz="4400">
                <a:solidFill>
                  <a:schemeClr val="tx2"/>
                </a:solidFill>
                <a:latin typeface="Arial" pitchFamily="34" charset="0"/>
                <a:cs typeface="Arial" pitchFamily="34" charset="0"/>
              </a:defRPr>
            </a:lvl8pPr>
            <a:lvl9pPr marL="1828800" algn="ctr" fontAlgn="base">
              <a:spcBef>
                <a:spcPct val="0"/>
              </a:spcBef>
              <a:spcAft>
                <a:spcPct val="0"/>
              </a:spcAft>
              <a:defRPr sz="4400">
                <a:solidFill>
                  <a:schemeClr val="tx2"/>
                </a:solidFill>
                <a:latin typeface="Arial" pitchFamily="34" charset="0"/>
                <a:cs typeface="Arial" pitchFamily="34" charset="0"/>
              </a:defRPr>
            </a:lvl9pPr>
          </a:lstStyle>
          <a:p>
            <a:r>
              <a:rPr lang="en-US" altLang="en-US"/>
              <a:t>NSGA-II</a:t>
            </a:r>
          </a:p>
        </p:txBody>
      </p:sp>
      <p:sp>
        <p:nvSpPr>
          <p:cNvPr id="17413" name="Rectangle 5"/>
          <p:cNvSpPr>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fontAlgn="base">
              <a:spcBef>
                <a:spcPct val="20000"/>
              </a:spcBef>
              <a:spcAft>
                <a:spcPct val="0"/>
              </a:spcAft>
              <a:buChar char="»"/>
              <a:defRPr sz="2000">
                <a:solidFill>
                  <a:schemeClr val="tx1"/>
                </a:solidFill>
                <a:latin typeface="Arial" pitchFamily="34" charset="0"/>
                <a:cs typeface="Arial" pitchFamily="34" charset="0"/>
              </a:defRPr>
            </a:lvl6pPr>
            <a:lvl7pPr marL="2971800" indent="-228600" fontAlgn="base">
              <a:spcBef>
                <a:spcPct val="20000"/>
              </a:spcBef>
              <a:spcAft>
                <a:spcPct val="0"/>
              </a:spcAft>
              <a:buChar char="»"/>
              <a:defRPr sz="2000">
                <a:solidFill>
                  <a:schemeClr val="tx1"/>
                </a:solidFill>
                <a:latin typeface="Arial" pitchFamily="34" charset="0"/>
                <a:cs typeface="Arial" pitchFamily="34" charset="0"/>
              </a:defRPr>
            </a:lvl7pPr>
            <a:lvl8pPr marL="3429000" indent="-228600" fontAlgn="base">
              <a:spcBef>
                <a:spcPct val="20000"/>
              </a:spcBef>
              <a:spcAft>
                <a:spcPct val="0"/>
              </a:spcAft>
              <a:buChar char="»"/>
              <a:defRPr sz="2000">
                <a:solidFill>
                  <a:schemeClr val="tx1"/>
                </a:solidFill>
                <a:latin typeface="Arial" pitchFamily="34" charset="0"/>
                <a:cs typeface="Arial" pitchFamily="34" charset="0"/>
              </a:defRPr>
            </a:lvl8pPr>
            <a:lvl9pPr marL="3886200" indent="-228600" fontAlgn="base">
              <a:spcBef>
                <a:spcPct val="20000"/>
              </a:spcBef>
              <a:spcAft>
                <a:spcPct val="0"/>
              </a:spcAft>
              <a:buChar char="»"/>
              <a:defRPr sz="2000">
                <a:solidFill>
                  <a:schemeClr val="tx1"/>
                </a:solidFill>
                <a:latin typeface="Arial" pitchFamily="34" charset="0"/>
                <a:cs typeface="Arial" pitchFamily="34" charset="0"/>
              </a:defRPr>
            </a:lvl9pPr>
          </a:lstStyle>
          <a:p>
            <a:r>
              <a:rPr lang="en-US" altLang="en-US"/>
              <a:t>Steps before main loop begins</a:t>
            </a:r>
          </a:p>
          <a:p>
            <a:pPr lvl="1"/>
            <a:r>
              <a:rPr lang="en-US" altLang="en-US"/>
              <a:t>Initialize population P</a:t>
            </a:r>
            <a:r>
              <a:rPr lang="en-US" altLang="en-US" baseline="-25000"/>
              <a:t>0</a:t>
            </a:r>
            <a:endParaRPr lang="en-US" altLang="en-US"/>
          </a:p>
          <a:p>
            <a:pPr lvl="1"/>
            <a:r>
              <a:rPr lang="en-US" altLang="en-US"/>
              <a:t>Sort P</a:t>
            </a:r>
            <a:r>
              <a:rPr lang="en-US" altLang="en-US" baseline="-25000"/>
              <a:t>0</a:t>
            </a:r>
            <a:r>
              <a:rPr lang="en-US" altLang="en-US"/>
              <a:t> on the basis of nondomination</a:t>
            </a:r>
          </a:p>
          <a:p>
            <a:pPr lvl="1"/>
            <a:r>
              <a:rPr lang="en-US" altLang="en-US"/>
              <a:t>Fitness of an individual is equal to an individuals nondomination level</a:t>
            </a:r>
          </a:p>
          <a:p>
            <a:pPr lvl="1"/>
            <a:r>
              <a:rPr lang="en-US" altLang="en-US"/>
              <a:t>Binary Tournament Selection</a:t>
            </a:r>
          </a:p>
          <a:p>
            <a:pPr lvl="1"/>
            <a:r>
              <a:rPr lang="en-US" altLang="en-US"/>
              <a:t>Mutation and recombination create an offspring population Q</a:t>
            </a:r>
            <a:r>
              <a:rPr lang="en-US" altLang="en-US" baseline="-25000"/>
              <a:t>0</a:t>
            </a:r>
          </a:p>
          <a:p>
            <a:endParaRPr lang="en-US" altLang="en-US"/>
          </a:p>
        </p:txBody>
      </p:sp>
    </p:spTree>
    <p:extLst>
      <p:ext uri="{BB962C8B-B14F-4D97-AF65-F5344CB8AC3E}">
        <p14:creationId xmlns:p14="http://schemas.microsoft.com/office/powerpoint/2010/main" val="33945119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Rot="1"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cs typeface="Arial" pitchFamily="34" charset="0"/>
              </a:defRPr>
            </a:lvl1pPr>
            <a:lvl2pPr algn="ctr">
              <a:defRPr sz="4400">
                <a:solidFill>
                  <a:schemeClr val="tx2"/>
                </a:solidFill>
                <a:latin typeface="Arial" pitchFamily="34" charset="0"/>
                <a:cs typeface="Arial" pitchFamily="34" charset="0"/>
              </a:defRPr>
            </a:lvl2pPr>
            <a:lvl3pPr algn="ctr">
              <a:defRPr sz="4400">
                <a:solidFill>
                  <a:schemeClr val="tx2"/>
                </a:solidFill>
                <a:latin typeface="Arial" pitchFamily="34" charset="0"/>
                <a:cs typeface="Arial" pitchFamily="34" charset="0"/>
              </a:defRPr>
            </a:lvl3pPr>
            <a:lvl4pPr algn="ctr">
              <a:defRPr sz="4400">
                <a:solidFill>
                  <a:schemeClr val="tx2"/>
                </a:solidFill>
                <a:latin typeface="Arial" pitchFamily="34" charset="0"/>
                <a:cs typeface="Arial" pitchFamily="34" charset="0"/>
              </a:defRPr>
            </a:lvl4pPr>
            <a:lvl5pPr algn="ctr">
              <a:defRPr sz="4400">
                <a:solidFill>
                  <a:schemeClr val="tx2"/>
                </a:solidFill>
                <a:latin typeface="Arial" pitchFamily="34" charset="0"/>
                <a:cs typeface="Arial" pitchFamily="34" charset="0"/>
              </a:defRPr>
            </a:lvl5pPr>
            <a:lvl6pPr marL="457200" algn="ctr" fontAlgn="base">
              <a:spcBef>
                <a:spcPct val="0"/>
              </a:spcBef>
              <a:spcAft>
                <a:spcPct val="0"/>
              </a:spcAft>
              <a:defRPr sz="4400">
                <a:solidFill>
                  <a:schemeClr val="tx2"/>
                </a:solidFill>
                <a:latin typeface="Arial" pitchFamily="34" charset="0"/>
                <a:cs typeface="Arial" pitchFamily="34" charset="0"/>
              </a:defRPr>
            </a:lvl6pPr>
            <a:lvl7pPr marL="914400" algn="ctr" fontAlgn="base">
              <a:spcBef>
                <a:spcPct val="0"/>
              </a:spcBef>
              <a:spcAft>
                <a:spcPct val="0"/>
              </a:spcAft>
              <a:defRPr sz="4400">
                <a:solidFill>
                  <a:schemeClr val="tx2"/>
                </a:solidFill>
                <a:latin typeface="Arial" pitchFamily="34" charset="0"/>
                <a:cs typeface="Arial" pitchFamily="34" charset="0"/>
              </a:defRPr>
            </a:lvl7pPr>
            <a:lvl8pPr marL="1371600" algn="ctr" fontAlgn="base">
              <a:spcBef>
                <a:spcPct val="0"/>
              </a:spcBef>
              <a:spcAft>
                <a:spcPct val="0"/>
              </a:spcAft>
              <a:defRPr sz="4400">
                <a:solidFill>
                  <a:schemeClr val="tx2"/>
                </a:solidFill>
                <a:latin typeface="Arial" pitchFamily="34" charset="0"/>
                <a:cs typeface="Arial" pitchFamily="34" charset="0"/>
              </a:defRPr>
            </a:lvl8pPr>
            <a:lvl9pPr marL="1828800" algn="ctr" fontAlgn="base">
              <a:spcBef>
                <a:spcPct val="0"/>
              </a:spcBef>
              <a:spcAft>
                <a:spcPct val="0"/>
              </a:spcAft>
              <a:defRPr sz="4400">
                <a:solidFill>
                  <a:schemeClr val="tx2"/>
                </a:solidFill>
                <a:latin typeface="Arial" pitchFamily="34" charset="0"/>
                <a:cs typeface="Arial" pitchFamily="34" charset="0"/>
              </a:defRPr>
            </a:lvl9pPr>
          </a:lstStyle>
          <a:p>
            <a:r>
              <a:rPr lang="en-US" altLang="en-US"/>
              <a:t>NSGA-II</a:t>
            </a:r>
          </a:p>
        </p:txBody>
      </p:sp>
      <p:sp>
        <p:nvSpPr>
          <p:cNvPr id="18437" name="Rectangle 5"/>
          <p:cNvSpPr>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fontAlgn="base">
              <a:spcBef>
                <a:spcPct val="20000"/>
              </a:spcBef>
              <a:spcAft>
                <a:spcPct val="0"/>
              </a:spcAft>
              <a:buChar char="»"/>
              <a:defRPr sz="2000">
                <a:solidFill>
                  <a:schemeClr val="tx1"/>
                </a:solidFill>
                <a:latin typeface="Arial" pitchFamily="34" charset="0"/>
                <a:cs typeface="Arial" pitchFamily="34" charset="0"/>
              </a:defRPr>
            </a:lvl6pPr>
            <a:lvl7pPr marL="2971800" indent="-228600" fontAlgn="base">
              <a:spcBef>
                <a:spcPct val="20000"/>
              </a:spcBef>
              <a:spcAft>
                <a:spcPct val="0"/>
              </a:spcAft>
              <a:buChar char="»"/>
              <a:defRPr sz="2000">
                <a:solidFill>
                  <a:schemeClr val="tx1"/>
                </a:solidFill>
                <a:latin typeface="Arial" pitchFamily="34" charset="0"/>
                <a:cs typeface="Arial" pitchFamily="34" charset="0"/>
              </a:defRPr>
            </a:lvl7pPr>
            <a:lvl8pPr marL="3429000" indent="-228600" fontAlgn="base">
              <a:spcBef>
                <a:spcPct val="20000"/>
              </a:spcBef>
              <a:spcAft>
                <a:spcPct val="0"/>
              </a:spcAft>
              <a:buChar char="»"/>
              <a:defRPr sz="2000">
                <a:solidFill>
                  <a:schemeClr val="tx1"/>
                </a:solidFill>
                <a:latin typeface="Arial" pitchFamily="34" charset="0"/>
                <a:cs typeface="Arial" pitchFamily="34" charset="0"/>
              </a:defRPr>
            </a:lvl8pPr>
            <a:lvl9pPr marL="3886200" indent="-228600" fontAlgn="base">
              <a:spcBef>
                <a:spcPct val="20000"/>
              </a:spcBef>
              <a:spcAft>
                <a:spcPct val="0"/>
              </a:spcAft>
              <a:buChar char="»"/>
              <a:defRPr sz="2000">
                <a:solidFill>
                  <a:schemeClr val="tx1"/>
                </a:solidFill>
                <a:latin typeface="Arial" pitchFamily="34" charset="0"/>
                <a:cs typeface="Arial" pitchFamily="34" charset="0"/>
              </a:defRPr>
            </a:lvl9pPr>
          </a:lstStyle>
          <a:p>
            <a:r>
              <a:rPr lang="en-US" altLang="en-US"/>
              <a:t>Primary loop</a:t>
            </a:r>
          </a:p>
          <a:p>
            <a:pPr lvl="1"/>
            <a:r>
              <a:rPr lang="en-US" altLang="en-US"/>
              <a:t>R</a:t>
            </a:r>
            <a:r>
              <a:rPr lang="en-US" altLang="en-US" baseline="-25000"/>
              <a:t>t </a:t>
            </a:r>
            <a:r>
              <a:rPr lang="en-US" altLang="en-US"/>
              <a:t>= P</a:t>
            </a:r>
            <a:r>
              <a:rPr lang="en-US" altLang="en-US" baseline="-25000"/>
              <a:t>t</a:t>
            </a:r>
            <a:r>
              <a:rPr lang="en-US" altLang="en-US"/>
              <a:t> + Q</a:t>
            </a:r>
            <a:r>
              <a:rPr lang="en-US" altLang="en-US" baseline="-25000"/>
              <a:t>t   </a:t>
            </a:r>
            <a:r>
              <a:rPr lang="en-US" altLang="en-US"/>
              <a:t>(t = generation)</a:t>
            </a:r>
          </a:p>
          <a:p>
            <a:pPr lvl="1"/>
            <a:r>
              <a:rPr lang="en-US" altLang="en-US"/>
              <a:t>Sort R</a:t>
            </a:r>
            <a:r>
              <a:rPr lang="en-US" altLang="en-US" baseline="-25000"/>
              <a:t>t </a:t>
            </a:r>
            <a:r>
              <a:rPr lang="en-US" altLang="en-US"/>
              <a:t>on the basis of nondomination</a:t>
            </a:r>
          </a:p>
          <a:p>
            <a:pPr lvl="1"/>
            <a:r>
              <a:rPr lang="en-US" altLang="en-US"/>
              <a:t>Create P</a:t>
            </a:r>
            <a:r>
              <a:rPr lang="en-US" altLang="en-US" baseline="-25000"/>
              <a:t>t+1 </a:t>
            </a:r>
            <a:r>
              <a:rPr lang="en-US" altLang="en-US"/>
              <a:t>by adding individuals from each level of R</a:t>
            </a:r>
            <a:r>
              <a:rPr lang="en-US" altLang="en-US" baseline="-25000"/>
              <a:t>t </a:t>
            </a:r>
            <a:r>
              <a:rPr lang="en-US" altLang="en-US"/>
              <a:t>until P</a:t>
            </a:r>
            <a:r>
              <a:rPr lang="en-US" altLang="en-US" baseline="-25000"/>
              <a:t>t+1</a:t>
            </a:r>
            <a:r>
              <a:rPr lang="en-US" altLang="en-US"/>
              <a:t> is of size N</a:t>
            </a:r>
          </a:p>
          <a:p>
            <a:pPr lvl="1"/>
            <a:r>
              <a:rPr lang="en-US" altLang="en-US"/>
              <a:t>Create Q</a:t>
            </a:r>
            <a:r>
              <a:rPr lang="en-US" altLang="en-US" baseline="-25000"/>
              <a:t>t+1 </a:t>
            </a:r>
            <a:r>
              <a:rPr lang="en-US" altLang="en-US"/>
              <a:t>by applying Binary Tournament Selection, Mutation, and Recombination to P</a:t>
            </a:r>
            <a:r>
              <a:rPr lang="en-US" altLang="en-US" baseline="-25000"/>
              <a:t>t+1</a:t>
            </a:r>
            <a:endParaRPr lang="en-US" altLang="en-US"/>
          </a:p>
          <a:p>
            <a:pPr lvl="1"/>
            <a:r>
              <a:rPr lang="en-US" altLang="en-US"/>
              <a:t>Increment t</a:t>
            </a:r>
            <a:endParaRPr lang="en-US" altLang="en-US" baseline="-25000"/>
          </a:p>
          <a:p>
            <a:endParaRPr lang="en-US" altLang="en-US"/>
          </a:p>
        </p:txBody>
      </p:sp>
    </p:spTree>
    <p:extLst>
      <p:ext uri="{BB962C8B-B14F-4D97-AF65-F5344CB8AC3E}">
        <p14:creationId xmlns:p14="http://schemas.microsoft.com/office/powerpoint/2010/main" val="29095344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ns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33400"/>
            <a:ext cx="6096000" cy="5645150"/>
          </a:xfrm>
          <a:prstGeom prst="rect">
            <a:avLst/>
          </a:prstGeom>
          <a:noFill/>
          <a:extLst>
            <a:ext uri="{909E8E84-426E-40DD-AFC4-6F175D3DCCD1}">
              <a14:hiddenFill xmlns:a14="http://schemas.microsoft.com/office/drawing/2010/main">
                <a:solidFill>
                  <a:srgbClr val="FFFFFF"/>
                </a:solidFill>
              </a14:hiddenFill>
            </a:ext>
          </a:extLst>
        </p:spPr>
      </p:pic>
      <p:sp>
        <p:nvSpPr>
          <p:cNvPr id="19461" name="Oval 5"/>
          <p:cNvSpPr>
            <a:spLocks noChangeArrowheads="1"/>
          </p:cNvSpPr>
          <p:nvPr/>
        </p:nvSpPr>
        <p:spPr bwMode="auto">
          <a:xfrm>
            <a:off x="3124200" y="25908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88196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0 1.11111E-6 L -0.04167 -0.15556 " pathEditMode="relative" rAng="0" ptsTypes="AA">
                                      <p:cBhvr>
                                        <p:cTn id="6" dur="2000" fill="hold"/>
                                        <p:tgtEl>
                                          <p:spTgt spid="19461"/>
                                        </p:tgtEl>
                                        <p:attrNameLst>
                                          <p:attrName>ppt_x</p:attrName>
                                          <p:attrName>ppt_y</p:attrName>
                                        </p:attrNameLst>
                                      </p:cBhvr>
                                      <p:rCtr x="-2083" y="-7778"/>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56" presetClass="path" presetSubtype="0" accel="50000" decel="50000" fill="hold" grpId="1" nodeType="clickEffect">
                                  <p:stCondLst>
                                    <p:cond delay="0"/>
                                  </p:stCondLst>
                                  <p:childTnLst>
                                    <p:animMotion origin="layout" path="M -0.04167 -0.15556 L 0.05833 -0.25556 " pathEditMode="relative" rAng="0" ptsTypes="AA">
                                      <p:cBhvr>
                                        <p:cTn id="10" dur="2000" fill="hold"/>
                                        <p:tgtEl>
                                          <p:spTgt spid="19461"/>
                                        </p:tgtEl>
                                        <p:attrNameLst>
                                          <p:attrName>ppt_x</p:attrName>
                                          <p:attrName>ppt_y</p:attrName>
                                        </p:attrNameLst>
                                      </p:cBhvr>
                                      <p:rCtr x="5000" y="-500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path" presetSubtype="0" accel="50000" decel="50000" fill="hold" grpId="2" nodeType="clickEffect">
                                  <p:stCondLst>
                                    <p:cond delay="0"/>
                                  </p:stCondLst>
                                  <p:childTnLst>
                                    <p:animMotion origin="layout" path="M 0.05833 -0.25556 L 0.15833 -0.15556 " pathEditMode="relative" rAng="0" ptsTypes="AA">
                                      <p:cBhvr>
                                        <p:cTn id="14" dur="2000" fill="hold"/>
                                        <p:tgtEl>
                                          <p:spTgt spid="19461"/>
                                        </p:tgtEl>
                                        <p:attrNameLst>
                                          <p:attrName>ppt_x</p:attrName>
                                          <p:attrName>ppt_y</p:attrName>
                                        </p:attrNameLst>
                                      </p:cBhvr>
                                      <p:rCtr x="5000" y="500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49" presetClass="path" presetSubtype="0" accel="50000" decel="50000" fill="hold" grpId="3" nodeType="clickEffect">
                                  <p:stCondLst>
                                    <p:cond delay="0"/>
                                  </p:stCondLst>
                                  <p:childTnLst>
                                    <p:animMotion origin="layout" path="M 0.16007 -0.14213 L 0.11841 0.00232 " pathEditMode="relative" rAng="0" ptsTypes="AA">
                                      <p:cBhvr>
                                        <p:cTn id="18" dur="2000" fill="hold"/>
                                        <p:tgtEl>
                                          <p:spTgt spid="19461"/>
                                        </p:tgtEl>
                                        <p:attrNameLst>
                                          <p:attrName>ppt_x</p:attrName>
                                          <p:attrName>ppt_y</p:attrName>
                                        </p:attrNameLst>
                                      </p:cBhvr>
                                      <p:rCtr x="-2083" y="7222"/>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path" presetSubtype="0" accel="50000" decel="50000" fill="hold" grpId="4" nodeType="clickEffect">
                                  <p:stCondLst>
                                    <p:cond delay="0"/>
                                  </p:stCondLst>
                                  <p:childTnLst>
                                    <p:animMotion origin="layout" path="M 0.1184 0.00231 C 0.10851 0.03241 0.09861 0.0625 0.1026 0.08819 C 0.1066 0.11389 0.1283 0.14329 0.14219 0.15671 C 0.15608 0.17014 0.1783 0.1669 0.18559 0.16898 " pathEditMode="relative" ptsTypes="aaaA">
                                      <p:cBhvr>
                                        <p:cTn id="22" dur="2000" fill="hold"/>
                                        <p:tgtEl>
                                          <p:spTgt spid="19461"/>
                                        </p:tgtEl>
                                        <p:attrNameLst>
                                          <p:attrName>ppt_x</p:attrName>
                                          <p:attrName>ppt_y</p:attrName>
                                        </p:attrNameLst>
                                      </p:cBhvr>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grpId="5" nodeType="clickEffect">
                                  <p:stCondLst>
                                    <p:cond delay="0"/>
                                  </p:stCondLst>
                                  <p:childTnLst>
                                    <p:animMotion origin="layout" path="M 0.18559 0.16898 C 0.22118 0.16875 0.275 0.22546 0.28559 0.27083 C 0.29618 0.3162 0.27795 0.41343 0.24878 0.44097 C 0.21961 0.46852 0.13993 0.46366 0.11059 0.43565 C 0.08125 0.40764 0.06076 0.31783 0.07239 0.27245 C 0.08402 0.22708 0.15 0.16921 0.18559 0.16898 Z " pathEditMode="relative" ptsTypes="aaaaaa">
                                      <p:cBhvr>
                                        <p:cTn id="26" dur="2000" fill="hold"/>
                                        <p:tgtEl>
                                          <p:spTgt spid="194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nimBg="1"/>
      <p:bldP spid="19461" grpId="1" animBg="1"/>
      <p:bldP spid="19461" grpId="2" animBg="1"/>
      <p:bldP spid="19461" grpId="3" animBg="1"/>
      <p:bldP spid="19461" grpId="4" animBg="1"/>
      <p:bldP spid="19461" grpId="5"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415338"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648200"/>
            <a:ext cx="8558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36" y="4091412"/>
            <a:ext cx="79819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37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inVertical)">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635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0386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0" y="0"/>
            <a:ext cx="9144000" cy="1143000"/>
          </a:xfrm>
          <a:noFill/>
          <a:ln/>
        </p:spPr>
        <p:txBody>
          <a:bodyPr/>
          <a:lstStyle/>
          <a:p>
            <a:r>
              <a:rPr lang="de-DE" altLang="en-US"/>
              <a:t>A: Non-dominated sorting</a:t>
            </a:r>
          </a:p>
        </p:txBody>
      </p:sp>
      <p:graphicFrame>
        <p:nvGraphicFramePr>
          <p:cNvPr id="54277" name="Object 5"/>
          <p:cNvGraphicFramePr>
            <a:graphicFrameLocks noChangeAspect="1"/>
          </p:cNvGraphicFramePr>
          <p:nvPr/>
        </p:nvGraphicFramePr>
        <p:xfrm>
          <a:off x="1241425" y="1449388"/>
          <a:ext cx="5878513" cy="3390900"/>
        </p:xfrm>
        <a:graphic>
          <a:graphicData uri="http://schemas.openxmlformats.org/presentationml/2006/ole">
            <mc:AlternateContent xmlns:mc="http://schemas.openxmlformats.org/markup-compatibility/2006">
              <mc:Choice xmlns:v="urn:schemas-microsoft-com:vml" Requires="v">
                <p:oleObj spid="_x0000_s3082" name="Photo Editor-Foto" r:id="rId4" imgW="5877745" imgH="3390476" progId="MSPhotoEd.3">
                  <p:embed/>
                </p:oleObj>
              </mc:Choice>
              <mc:Fallback>
                <p:oleObj name="Photo Editor-Foto" r:id="rId4" imgW="5877745" imgH="3390476"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425" y="1449388"/>
                        <a:ext cx="5878513"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4278" name="Picture 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30263" y="5132388"/>
            <a:ext cx="7058025"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5852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Grp="1" noChangeArrowheads="1"/>
          </p:cNvSpPr>
          <p:nvPr>
            <p:ph type="title"/>
          </p:nvPr>
        </p:nvSpPr>
        <p:spPr>
          <a:xfrm>
            <a:off x="0" y="0"/>
            <a:ext cx="9144000" cy="1143000"/>
          </a:xfrm>
          <a:noFill/>
          <a:ln/>
        </p:spPr>
        <p:txBody>
          <a:bodyPr/>
          <a:lstStyle/>
          <a:p>
            <a:r>
              <a:rPr lang="de-DE" altLang="en-US"/>
              <a:t>A: Non-dominated sorting</a:t>
            </a:r>
          </a:p>
        </p:txBody>
      </p:sp>
      <p:graphicFrame>
        <p:nvGraphicFramePr>
          <p:cNvPr id="55301" name="Object 5"/>
          <p:cNvGraphicFramePr>
            <a:graphicFrameLocks noChangeAspect="1"/>
          </p:cNvGraphicFramePr>
          <p:nvPr/>
        </p:nvGraphicFramePr>
        <p:xfrm>
          <a:off x="701675" y="1055688"/>
          <a:ext cx="6794500" cy="5651500"/>
        </p:xfrm>
        <a:graphic>
          <a:graphicData uri="http://schemas.openxmlformats.org/presentationml/2006/ole">
            <mc:AlternateContent xmlns:mc="http://schemas.openxmlformats.org/markup-compatibility/2006">
              <mc:Choice xmlns:v="urn:schemas-microsoft-com:vml" Requires="v">
                <p:oleObj spid="_x0000_s4106" name="Photo Editor-Foto" r:id="rId3" imgW="4695238" imgH="3905795" progId="MSPhotoEd.3">
                  <p:embed/>
                </p:oleObj>
              </mc:Choice>
              <mc:Fallback>
                <p:oleObj name="Photo Editor-Foto" r:id="rId3" imgW="4695238" imgH="3905795"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675" y="1055688"/>
                        <a:ext cx="6794500" cy="565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04267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0"/>
            <a:ext cx="9144000" cy="1143000"/>
          </a:xfrm>
        </p:spPr>
        <p:style>
          <a:lnRef idx="1">
            <a:schemeClr val="accent1"/>
          </a:lnRef>
          <a:fillRef idx="2">
            <a:schemeClr val="accent1"/>
          </a:fillRef>
          <a:effectRef idx="1">
            <a:schemeClr val="accent1"/>
          </a:effectRef>
          <a:fontRef idx="minor">
            <a:schemeClr val="dk1"/>
          </a:fontRef>
        </p:style>
        <p:txBody>
          <a:bodyPr>
            <a:normAutofit fontScale="90000"/>
          </a:bodyPr>
          <a:lstStyle/>
          <a:p>
            <a:pPr eaLnBrk="1" hangingPunct="1">
              <a:defRPr/>
            </a:pPr>
            <a:r>
              <a:rPr lang="en-US" dirty="0" smtClean="0"/>
              <a:t>Principles of Multi-Objective Optimization </a:t>
            </a:r>
            <a:r>
              <a:rPr lang="en-US" sz="2800" dirty="0" smtClean="0"/>
              <a:t>(cont.)</a:t>
            </a:r>
          </a:p>
        </p:txBody>
      </p:sp>
      <p:sp>
        <p:nvSpPr>
          <p:cNvPr id="11268" name="Rectangle 3"/>
          <p:cNvSpPr>
            <a:spLocks noGrp="1" noChangeArrowheads="1"/>
          </p:cNvSpPr>
          <p:nvPr>
            <p:ph type="body" idx="1"/>
          </p:nvPr>
        </p:nvSpPr>
        <p:spPr>
          <a:xfrm>
            <a:off x="76200" y="1447800"/>
            <a:ext cx="8686800" cy="5181600"/>
          </a:xfrm>
        </p:spPr>
        <p:txBody>
          <a:bodyPr>
            <a:normAutofit/>
          </a:bodyPr>
          <a:lstStyle/>
          <a:p>
            <a:pPr marL="609600" indent="-609600" eaLnBrk="1" hangingPunct="1"/>
            <a:r>
              <a:rPr lang="en-US" altLang="en-US" sz="2400" dirty="0" smtClean="0"/>
              <a:t>Simple car design example: two objectives - cost and accident rate – both of which are to be minimized.</a:t>
            </a:r>
          </a:p>
          <a:p>
            <a:pPr marL="609600" indent="-609600" eaLnBrk="1" hangingPunct="1">
              <a:buFontTx/>
              <a:buNone/>
            </a:pPr>
            <a:endParaRPr lang="en-US" altLang="en-US" sz="2800" dirty="0" smtClean="0"/>
          </a:p>
          <a:p>
            <a:pPr marL="609600" indent="-609600" eaLnBrk="1" hangingPunct="1">
              <a:buFontTx/>
              <a:buNone/>
            </a:pPr>
            <a:endParaRPr lang="en-US" altLang="en-US" sz="2800" dirty="0" smtClean="0"/>
          </a:p>
          <a:p>
            <a:pPr marL="609600" indent="-609600" eaLnBrk="1" hangingPunct="1">
              <a:buFontTx/>
              <a:buNone/>
            </a:pPr>
            <a:endParaRPr lang="en-US" altLang="en-US" sz="2800" dirty="0" smtClean="0"/>
          </a:p>
          <a:p>
            <a:pPr marL="609600" indent="-609600" eaLnBrk="1" hangingPunct="1">
              <a:buFontTx/>
              <a:buNone/>
            </a:pPr>
            <a:endParaRPr lang="en-US" altLang="en-US" sz="2800" dirty="0" smtClean="0"/>
          </a:p>
          <a:p>
            <a:pPr marL="609600" indent="-609600" eaLnBrk="1" hangingPunct="1"/>
            <a:endParaRPr lang="en-US" altLang="en-US" sz="2800" dirty="0" smtClean="0"/>
          </a:p>
          <a:p>
            <a:pPr marL="609600" indent="-609600" eaLnBrk="1" hangingPunct="1"/>
            <a:endParaRPr lang="en-US" altLang="en-US" sz="2600" dirty="0" smtClean="0"/>
          </a:p>
          <a:p>
            <a:pPr marL="609600" indent="-609600" eaLnBrk="1" hangingPunct="1"/>
            <a:r>
              <a:rPr lang="en-US" altLang="en-US" sz="2600" dirty="0" smtClean="0"/>
              <a:t>A multi-objective optimization algorithm must achieve:</a:t>
            </a:r>
          </a:p>
          <a:p>
            <a:pPr marL="1371600" lvl="2" indent="-457200" eaLnBrk="1" hangingPunct="1">
              <a:buFontTx/>
              <a:buAutoNum type="arabicPeriod"/>
            </a:pPr>
            <a:r>
              <a:rPr lang="en-US" altLang="en-US" sz="2000" b="1" i="1" dirty="0" smtClean="0">
                <a:solidFill>
                  <a:srgbClr val="FF0000"/>
                </a:solidFill>
              </a:rPr>
              <a:t>Guide the search towards the global Pareto-Optimal front.</a:t>
            </a:r>
          </a:p>
          <a:p>
            <a:pPr marL="1371600" lvl="2" indent="-457200" eaLnBrk="1" hangingPunct="1">
              <a:buFontTx/>
              <a:buAutoNum type="arabicPeriod"/>
            </a:pPr>
            <a:r>
              <a:rPr lang="en-US" altLang="en-US" sz="2000" b="1" i="1" dirty="0" smtClean="0">
                <a:solidFill>
                  <a:srgbClr val="FF0000"/>
                </a:solidFill>
              </a:rPr>
              <a:t>Maintain solution diversity in the Pareto-Optimal front.</a:t>
            </a:r>
            <a:endParaRPr lang="en-US" altLang="en-US" sz="2000" dirty="0" smtClean="0"/>
          </a:p>
          <a:p>
            <a:pPr marL="609600" indent="-609600" eaLnBrk="1" hangingPunct="1">
              <a:buFontTx/>
              <a:buNone/>
            </a:pPr>
            <a:endParaRPr lang="en-US" altLang="en-US" sz="2800" dirty="0" smtClean="0"/>
          </a:p>
        </p:txBody>
      </p:sp>
      <p:pic>
        <p:nvPicPr>
          <p:cNvPr id="1126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497" y="2362200"/>
            <a:ext cx="4114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5"/>
          <p:cNvSpPr>
            <a:spLocks noChangeArrowheads="1"/>
          </p:cNvSpPr>
          <p:nvPr/>
        </p:nvSpPr>
        <p:spPr bwMode="auto">
          <a:xfrm>
            <a:off x="5410200" y="2362200"/>
            <a:ext cx="3733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eaLnBrk="1" hangingPunct="1">
              <a:spcBef>
                <a:spcPct val="0"/>
              </a:spcBef>
              <a:buClrTx/>
              <a:buFontTx/>
              <a:buNone/>
            </a:pPr>
            <a:r>
              <a:rPr lang="ro-RO" altLang="en-US" sz="2400" b="1"/>
              <a:t>A, B, D - O</a:t>
            </a:r>
            <a:r>
              <a:rPr lang="en-US" altLang="en-US" sz="2400" b="1"/>
              <a:t>ne objective can only be improved at the expense of at least one other objective</a:t>
            </a:r>
            <a:r>
              <a:rPr lang="ro-RO" altLang="en-US" sz="2400" b="1"/>
              <a:t>!</a:t>
            </a:r>
            <a:endParaRPr lang="en-US" altLang="en-US" sz="2400"/>
          </a:p>
        </p:txBody>
      </p:sp>
    </p:spTree>
    <p:extLst>
      <p:ext uri="{BB962C8B-B14F-4D97-AF65-F5344CB8AC3E}">
        <p14:creationId xmlns:p14="http://schemas.microsoft.com/office/powerpoint/2010/main" val="32706392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Grp="1" noChangeArrowheads="1"/>
          </p:cNvSpPr>
          <p:nvPr>
            <p:ph type="title"/>
          </p:nvPr>
        </p:nvSpPr>
        <p:spPr>
          <a:xfrm>
            <a:off x="0" y="0"/>
            <a:ext cx="9144000" cy="1143000"/>
          </a:xfrm>
          <a:noFill/>
          <a:ln/>
        </p:spPr>
        <p:txBody>
          <a:bodyPr/>
          <a:lstStyle/>
          <a:p>
            <a:r>
              <a:rPr lang="de-DE" altLang="en-US"/>
              <a:t>B: Crowding distance sorting</a:t>
            </a:r>
          </a:p>
        </p:txBody>
      </p:sp>
      <p:graphicFrame>
        <p:nvGraphicFramePr>
          <p:cNvPr id="56325" name="Object 5"/>
          <p:cNvGraphicFramePr>
            <a:graphicFrameLocks noChangeAspect="1"/>
          </p:cNvGraphicFramePr>
          <p:nvPr/>
        </p:nvGraphicFramePr>
        <p:xfrm>
          <a:off x="1376363" y="1179513"/>
          <a:ext cx="5175250" cy="4427537"/>
        </p:xfrm>
        <a:graphic>
          <a:graphicData uri="http://schemas.openxmlformats.org/presentationml/2006/ole">
            <mc:AlternateContent xmlns:mc="http://schemas.openxmlformats.org/markup-compatibility/2006">
              <mc:Choice xmlns:v="urn:schemas-microsoft-com:vml" Requires="v">
                <p:oleObj spid="_x0000_s5130" name="Photo Editor-Foto" r:id="rId4" imgW="4029637" imgH="3448531" progId="MSPhotoEd.3">
                  <p:embed/>
                </p:oleObj>
              </mc:Choice>
              <mc:Fallback>
                <p:oleObj name="Photo Editor-Foto" r:id="rId4" imgW="4029637" imgH="344853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179513"/>
                        <a:ext cx="5175250" cy="442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6" name="Picture 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14375" y="5756275"/>
            <a:ext cx="72929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9865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990600"/>
            <a:ext cx="634365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93119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a:xfrm>
            <a:off x="0" y="0"/>
            <a:ext cx="9144000" cy="1143000"/>
          </a:xfrm>
          <a:noFill/>
          <a:ln/>
        </p:spPr>
        <p:txBody>
          <a:bodyPr/>
          <a:lstStyle/>
          <a:p>
            <a:r>
              <a:rPr lang="en-US" altLang="en-US"/>
              <a:t>B: Crowding distance sorting</a:t>
            </a:r>
          </a:p>
        </p:txBody>
      </p:sp>
      <p:graphicFrame>
        <p:nvGraphicFramePr>
          <p:cNvPr id="57349" name="Object 5"/>
          <p:cNvGraphicFramePr>
            <a:graphicFrameLocks noChangeAspect="1"/>
          </p:cNvGraphicFramePr>
          <p:nvPr/>
        </p:nvGraphicFramePr>
        <p:xfrm>
          <a:off x="541338" y="1143000"/>
          <a:ext cx="8059737" cy="3848100"/>
        </p:xfrm>
        <a:graphic>
          <a:graphicData uri="http://schemas.openxmlformats.org/presentationml/2006/ole">
            <mc:AlternateContent xmlns:mc="http://schemas.openxmlformats.org/markup-compatibility/2006">
              <mc:Choice xmlns:v="urn:schemas-microsoft-com:vml" Requires="v">
                <p:oleObj spid="_x0000_s6154" name="Photo Editor Photo" r:id="rId3" imgW="8059275" imgH="3847619" progId="MSPhotoEd.3">
                  <p:embed/>
                </p:oleObj>
              </mc:Choice>
              <mc:Fallback>
                <p:oleObj name="Photo Editor Photo" r:id="rId3" imgW="8059275" imgH="384761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143000"/>
                        <a:ext cx="8059737"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Text Box 6"/>
          <p:cNvSpPr txBox="1">
            <a:spLocks noChangeArrowheads="1"/>
          </p:cNvSpPr>
          <p:nvPr/>
        </p:nvSpPr>
        <p:spPr bwMode="auto">
          <a:xfrm>
            <a:off x="541338" y="5286375"/>
            <a:ext cx="377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Objective space (NSGA-II)</a:t>
            </a:r>
          </a:p>
        </p:txBody>
      </p:sp>
      <p:sp>
        <p:nvSpPr>
          <p:cNvPr id="57351" name="Text Box 7"/>
          <p:cNvSpPr txBox="1">
            <a:spLocks noChangeArrowheads="1"/>
          </p:cNvSpPr>
          <p:nvPr/>
        </p:nvSpPr>
        <p:spPr bwMode="auto">
          <a:xfrm>
            <a:off x="5246688" y="5286375"/>
            <a:ext cx="3354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Variable space (NSGA)</a:t>
            </a:r>
          </a:p>
        </p:txBody>
      </p:sp>
      <p:sp>
        <p:nvSpPr>
          <p:cNvPr id="57352" name="Rectangle 8"/>
          <p:cNvSpPr>
            <a:spLocks noChangeArrowheads="1"/>
          </p:cNvSpPr>
          <p:nvPr/>
        </p:nvSpPr>
        <p:spPr bwMode="auto">
          <a:xfrm>
            <a:off x="541338" y="5316538"/>
            <a:ext cx="3775075" cy="4572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4407220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7950"/>
            <a:ext cx="9315450" cy="664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3575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Grp="1" noChangeArrowheads="1"/>
          </p:cNvSpPr>
          <p:nvPr>
            <p:ph type="title"/>
          </p:nvPr>
        </p:nvSpPr>
        <p:spPr>
          <a:xfrm>
            <a:off x="0" y="0"/>
            <a:ext cx="9144000" cy="1143000"/>
          </a:xfrm>
          <a:noFill/>
          <a:ln/>
        </p:spPr>
        <p:txBody>
          <a:bodyPr/>
          <a:lstStyle/>
          <a:p>
            <a:r>
              <a:rPr lang="en-US" altLang="en-US"/>
              <a:t>B: Crowding distance sorting</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36930"/>
            <a:ext cx="7162800" cy="4684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582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a:xfrm>
            <a:off x="0" y="0"/>
            <a:ext cx="9144000" cy="838200"/>
          </a:xfrm>
        </p:spPr>
        <p:style>
          <a:lnRef idx="1">
            <a:schemeClr val="accent1"/>
          </a:lnRef>
          <a:fillRef idx="2">
            <a:schemeClr val="accent1"/>
          </a:fillRef>
          <a:effectRef idx="1">
            <a:schemeClr val="accent1"/>
          </a:effectRef>
          <a:fontRef idx="minor">
            <a:schemeClr val="dk1"/>
          </a:fontRef>
        </p:style>
        <p:txBody>
          <a:bodyPr>
            <a:normAutofit fontScale="90000"/>
          </a:bodyPr>
          <a:lstStyle/>
          <a:p>
            <a:pPr eaLnBrk="1" hangingPunct="1">
              <a:defRPr/>
            </a:pPr>
            <a:r>
              <a:rPr lang="en-US" sz="3200" dirty="0" smtClean="0"/>
              <a:t>Schematic of an ideal Multi-Objective optimization procedure</a:t>
            </a:r>
          </a:p>
        </p:txBody>
      </p:sp>
      <p:graphicFrame>
        <p:nvGraphicFramePr>
          <p:cNvPr id="21508" name="Object 1028"/>
          <p:cNvGraphicFramePr>
            <a:graphicFrameLocks noGrp="1" noChangeAspect="1"/>
          </p:cNvGraphicFramePr>
          <p:nvPr>
            <p:ph type="body" idx="1"/>
            <p:extLst>
              <p:ext uri="{D42A27DB-BD31-4B8C-83A1-F6EECF244321}">
                <p14:modId xmlns:p14="http://schemas.microsoft.com/office/powerpoint/2010/main" val="2722111511"/>
              </p:ext>
            </p:extLst>
          </p:nvPr>
        </p:nvGraphicFramePr>
        <p:xfrm>
          <a:off x="-272256" y="914400"/>
          <a:ext cx="9078912" cy="5715000"/>
        </p:xfrm>
        <a:graphic>
          <a:graphicData uri="http://schemas.openxmlformats.org/presentationml/2006/ole">
            <mc:AlternateContent xmlns:mc="http://schemas.openxmlformats.org/markup-compatibility/2006">
              <mc:Choice xmlns:v="urn:schemas-microsoft-com:vml" Requires="v">
                <p:oleObj spid="_x0000_s1043" name="Visio" r:id="rId4" imgW="7152474" imgH="4650980" progId="Visio.Drawing.6">
                  <p:embed/>
                </p:oleObj>
              </mc:Choice>
              <mc:Fallback>
                <p:oleObj name="Visio" r:id="rId4" imgW="7152474" imgH="46509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256" y="914400"/>
                        <a:ext cx="9078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7" name="Rectangle 1029"/>
          <p:cNvSpPr>
            <a:spLocks noChangeArrowheads="1"/>
          </p:cNvSpPr>
          <p:nvPr/>
        </p:nvSpPr>
        <p:spPr bwMode="auto">
          <a:xfrm>
            <a:off x="4572000" y="12954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just" eaLnBrk="1" hangingPunct="1">
              <a:spcBef>
                <a:spcPct val="0"/>
              </a:spcBef>
              <a:buClrTx/>
              <a:buFontTx/>
              <a:buNone/>
            </a:pPr>
            <a:r>
              <a:rPr lang="en-US" altLang="en-US" sz="1600" b="1" i="1">
                <a:solidFill>
                  <a:srgbClr val="FF0000"/>
                </a:solidFill>
                <a:cs typeface="Times New Roman" pitchFamily="18" charset="0"/>
              </a:rPr>
              <a:t>In 1967, Rosenberg hinted the potential of </a:t>
            </a:r>
            <a:r>
              <a:rPr lang="ro-RO" altLang="en-US" sz="1600" b="1" i="1">
                <a:solidFill>
                  <a:srgbClr val="FF0000"/>
                </a:solidFill>
                <a:cs typeface="Times New Roman" pitchFamily="18" charset="0"/>
              </a:rPr>
              <a:t> </a:t>
            </a:r>
            <a:r>
              <a:rPr lang="en-US" altLang="en-US" sz="1600" b="1" i="1">
                <a:solidFill>
                  <a:srgbClr val="FF0000"/>
                </a:solidFill>
                <a:cs typeface="Times New Roman" pitchFamily="18" charset="0"/>
              </a:rPr>
              <a:t>Genetic Algorithms in multi-objective </a:t>
            </a:r>
            <a:r>
              <a:rPr lang="ro-RO" altLang="en-US" sz="1600" b="1" i="1">
                <a:solidFill>
                  <a:srgbClr val="FF0000"/>
                </a:solidFill>
                <a:cs typeface="Times New Roman" pitchFamily="18" charset="0"/>
              </a:rPr>
              <a:t> </a:t>
            </a:r>
            <a:r>
              <a:rPr lang="en-US" altLang="en-US" sz="1600" b="1" i="1">
                <a:solidFill>
                  <a:srgbClr val="FF0000"/>
                </a:solidFill>
                <a:cs typeface="Times New Roman" pitchFamily="18" charset="0"/>
              </a:rPr>
              <a:t>optimization</a:t>
            </a:r>
          </a:p>
        </p:txBody>
      </p:sp>
      <p:sp>
        <p:nvSpPr>
          <p:cNvPr id="120838" name="Line 1030"/>
          <p:cNvSpPr>
            <a:spLocks noChangeShapeType="1"/>
          </p:cNvSpPr>
          <p:nvPr/>
        </p:nvSpPr>
        <p:spPr bwMode="auto">
          <a:xfrm flipH="1">
            <a:off x="3733800" y="3048000"/>
            <a:ext cx="53340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39" name="Rectangle 1031"/>
          <p:cNvSpPr>
            <a:spLocks noChangeArrowheads="1"/>
          </p:cNvSpPr>
          <p:nvPr/>
        </p:nvSpPr>
        <p:spPr bwMode="auto">
          <a:xfrm>
            <a:off x="4572000" y="20574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just" eaLnBrk="1" hangingPunct="1">
              <a:spcBef>
                <a:spcPct val="0"/>
              </a:spcBef>
              <a:buClrTx/>
              <a:buFontTx/>
              <a:buNone/>
            </a:pPr>
            <a:r>
              <a:rPr lang="en-US" altLang="en-US" sz="1600" b="1" i="1">
                <a:solidFill>
                  <a:srgbClr val="008000"/>
                </a:solidFill>
                <a:cs typeface="Times New Roman" pitchFamily="18" charset="0"/>
              </a:rPr>
              <a:t>No significant study until in 1989 Goldberg outlined </a:t>
            </a:r>
            <a:r>
              <a:rPr lang="ro-RO" altLang="en-US" sz="1600" b="1" i="1">
                <a:solidFill>
                  <a:srgbClr val="008000"/>
                </a:solidFill>
                <a:cs typeface="Times New Roman" pitchFamily="18" charset="0"/>
              </a:rPr>
              <a:t> </a:t>
            </a:r>
            <a:r>
              <a:rPr lang="en-US" altLang="en-US" sz="1600" b="1" i="1">
                <a:solidFill>
                  <a:srgbClr val="008000"/>
                </a:solidFill>
                <a:cs typeface="Times New Roman" pitchFamily="18" charset="0"/>
              </a:rPr>
              <a:t>a new non-dominated sorting procedure</a:t>
            </a:r>
          </a:p>
        </p:txBody>
      </p:sp>
      <p:sp>
        <p:nvSpPr>
          <p:cNvPr id="120840" name="Line 1032"/>
          <p:cNvSpPr>
            <a:spLocks noChangeShapeType="1"/>
          </p:cNvSpPr>
          <p:nvPr/>
        </p:nvSpPr>
        <p:spPr bwMode="auto">
          <a:xfrm flipV="1">
            <a:off x="4267200" y="2057400"/>
            <a:ext cx="0" cy="99060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3" name="Line 1035"/>
          <p:cNvSpPr>
            <a:spLocks noChangeShapeType="1"/>
          </p:cNvSpPr>
          <p:nvPr/>
        </p:nvSpPr>
        <p:spPr bwMode="auto">
          <a:xfrm>
            <a:off x="4267200" y="2057400"/>
            <a:ext cx="1524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844" name="Rectangle 1036"/>
          <p:cNvSpPr>
            <a:spLocks noChangeArrowheads="1"/>
          </p:cNvSpPr>
          <p:nvPr/>
        </p:nvSpPr>
        <p:spPr bwMode="auto">
          <a:xfrm>
            <a:off x="4648200" y="2865438"/>
            <a:ext cx="4495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3366FF"/>
              </a:buClr>
              <a:buChar char="•"/>
              <a:defRPr sz="3200">
                <a:solidFill>
                  <a:schemeClr val="tx1"/>
                </a:solidFill>
                <a:latin typeface="Arial" pitchFamily="34" charset="0"/>
                <a:cs typeface="Arial" pitchFamily="34" charset="0"/>
              </a:defRPr>
            </a:lvl1pPr>
            <a:lvl2pPr marL="742950" indent="-285750" algn="l" eaLnBrk="0" hangingPunct="0">
              <a:spcBef>
                <a:spcPct val="20000"/>
              </a:spcBef>
              <a:buClr>
                <a:srgbClr val="3366FF"/>
              </a:buClr>
              <a:buChar char="–"/>
              <a:defRPr sz="2800">
                <a:solidFill>
                  <a:schemeClr val="tx1"/>
                </a:solidFill>
                <a:latin typeface="Arial" pitchFamily="34" charset="0"/>
                <a:cs typeface="Arial" pitchFamily="34" charset="0"/>
              </a:defRPr>
            </a:lvl2pPr>
            <a:lvl3pPr marL="1143000" indent="-228600" algn="l" eaLnBrk="0" hangingPunct="0">
              <a:spcBef>
                <a:spcPct val="20000"/>
              </a:spcBef>
              <a:buClr>
                <a:srgbClr val="3366FF"/>
              </a:buClr>
              <a:buChar char="•"/>
              <a:defRPr sz="2400">
                <a:solidFill>
                  <a:schemeClr val="tx1"/>
                </a:solidFill>
                <a:latin typeface="Arial" pitchFamily="34" charset="0"/>
                <a:cs typeface="Arial" pitchFamily="34" charset="0"/>
              </a:defRPr>
            </a:lvl3pPr>
            <a:lvl4pPr marL="1600200" indent="-228600" algn="l" eaLnBrk="0" hangingPunct="0">
              <a:spcBef>
                <a:spcPct val="20000"/>
              </a:spcBef>
              <a:buClr>
                <a:srgbClr val="3366FF"/>
              </a:buClr>
              <a:buChar char="–"/>
              <a:defRPr sz="2000">
                <a:solidFill>
                  <a:schemeClr val="tx1"/>
                </a:solidFill>
                <a:latin typeface="Arial" pitchFamily="34" charset="0"/>
                <a:cs typeface="Arial" pitchFamily="34" charset="0"/>
              </a:defRPr>
            </a:lvl4pPr>
            <a:lvl5pPr marL="2057400" indent="-228600" algn="l" eaLnBrk="0" hangingPunct="0">
              <a:spcBef>
                <a:spcPct val="20000"/>
              </a:spcBef>
              <a:buClr>
                <a:srgbClr val="3366FF"/>
              </a:buClr>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3366FF"/>
              </a:buClr>
              <a:buChar char="»"/>
              <a:defRPr sz="2000">
                <a:solidFill>
                  <a:schemeClr val="tx1"/>
                </a:solidFill>
                <a:latin typeface="Arial" pitchFamily="34" charset="0"/>
                <a:cs typeface="Arial" pitchFamily="34" charset="0"/>
              </a:defRPr>
            </a:lvl9pPr>
          </a:lstStyle>
          <a:p>
            <a:pPr algn="just" eaLnBrk="1" hangingPunct="1">
              <a:spcBef>
                <a:spcPct val="0"/>
              </a:spcBef>
              <a:buClrTx/>
              <a:buFontTx/>
              <a:buNone/>
            </a:pPr>
            <a:r>
              <a:rPr lang="en-US" altLang="en-US" sz="1600" b="1" i="1">
                <a:solidFill>
                  <a:srgbClr val="3366FF"/>
                </a:solidFill>
                <a:cs typeface="Times New Roman" pitchFamily="18" charset="0"/>
              </a:rPr>
              <a:t>A lot of interest recently because a GA is capable of </a:t>
            </a:r>
            <a:r>
              <a:rPr lang="ro-RO" altLang="en-US" sz="1600" b="1" i="1">
                <a:solidFill>
                  <a:srgbClr val="3366FF"/>
                </a:solidFill>
                <a:cs typeface="Times New Roman" pitchFamily="18" charset="0"/>
              </a:rPr>
              <a:t> </a:t>
            </a:r>
            <a:r>
              <a:rPr lang="en-US" altLang="en-US" sz="1600" b="1" i="1">
                <a:solidFill>
                  <a:srgbClr val="3366FF"/>
                </a:solidFill>
                <a:cs typeface="Times New Roman" pitchFamily="18" charset="0"/>
              </a:rPr>
              <a:t>finding multiple optimum solutions in one single run (more than 630 publications in this research area)</a:t>
            </a:r>
          </a:p>
        </p:txBody>
      </p:sp>
    </p:spTree>
    <p:extLst>
      <p:ext uri="{BB962C8B-B14F-4D97-AF65-F5344CB8AC3E}">
        <p14:creationId xmlns:p14="http://schemas.microsoft.com/office/powerpoint/2010/main" val="3707548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box(in)">
                                      <p:cBhvr>
                                        <p:cTn id="7" dur="500"/>
                                        <p:tgtEl>
                                          <p:spTgt spid="120837"/>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20843"/>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120840"/>
                                        </p:tgtEl>
                                        <p:attrNameLst>
                                          <p:attrName>style.visibility</p:attrName>
                                        </p:attrNameLst>
                                      </p:cBhvr>
                                      <p:to>
                                        <p:strVal val="visible"/>
                                      </p:to>
                                    </p:set>
                                  </p:childTnLst>
                                </p:cTn>
                              </p:par>
                            </p:childTnLst>
                          </p:cTn>
                        </p:par>
                        <p:par>
                          <p:cTn id="14" fill="hold" nodeType="afterGroup">
                            <p:stCondLst>
                              <p:cond delay="1500"/>
                            </p:stCondLst>
                            <p:childTnLst>
                              <p:par>
                                <p:cTn id="15" presetID="1" presetClass="entr" presetSubtype="0" fill="hold" grpId="0" nodeType="afterEffect">
                                  <p:stCondLst>
                                    <p:cond delay="0"/>
                                  </p:stCondLst>
                                  <p:childTnLst>
                                    <p:set>
                                      <p:cBhvr>
                                        <p:cTn id="16" dur="1" fill="hold">
                                          <p:stCondLst>
                                            <p:cond delay="499"/>
                                          </p:stCondLst>
                                        </p:cTn>
                                        <p:tgtEl>
                                          <p:spTgt spid="12083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20839"/>
                                        </p:tgtEl>
                                        <p:attrNameLst>
                                          <p:attrName>style.visibility</p:attrName>
                                        </p:attrNameLst>
                                      </p:cBhvr>
                                      <p:to>
                                        <p:strVal val="visible"/>
                                      </p:to>
                                    </p:set>
                                    <p:anim calcmode="lin" valueType="num">
                                      <p:cBhvr>
                                        <p:cTn id="21" dur="500" fill="hold"/>
                                        <p:tgtEl>
                                          <p:spTgt spid="120839"/>
                                        </p:tgtEl>
                                        <p:attrNameLst>
                                          <p:attrName>ppt_w</p:attrName>
                                        </p:attrNameLst>
                                      </p:cBhvr>
                                      <p:tavLst>
                                        <p:tav tm="0">
                                          <p:val>
                                            <p:fltVal val="0"/>
                                          </p:val>
                                        </p:tav>
                                        <p:tav tm="100000">
                                          <p:val>
                                            <p:strVal val="#ppt_w"/>
                                          </p:val>
                                        </p:tav>
                                      </p:tavLst>
                                    </p:anim>
                                    <p:anim calcmode="lin" valueType="num">
                                      <p:cBhvr>
                                        <p:cTn id="22" dur="500" fill="hold"/>
                                        <p:tgtEl>
                                          <p:spTgt spid="120839"/>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20844"/>
                                        </p:tgtEl>
                                        <p:attrNameLst>
                                          <p:attrName>style.visibility</p:attrName>
                                        </p:attrNameLst>
                                      </p:cBhvr>
                                      <p:to>
                                        <p:strVal val="visible"/>
                                      </p:to>
                                    </p:set>
                                    <p:anim calcmode="lin" valueType="num">
                                      <p:cBhvr>
                                        <p:cTn id="27" dur="500" fill="hold"/>
                                        <p:tgtEl>
                                          <p:spTgt spid="120844"/>
                                        </p:tgtEl>
                                        <p:attrNameLst>
                                          <p:attrName>ppt_w</p:attrName>
                                        </p:attrNameLst>
                                      </p:cBhvr>
                                      <p:tavLst>
                                        <p:tav tm="0">
                                          <p:val>
                                            <p:fltVal val="0"/>
                                          </p:val>
                                        </p:tav>
                                        <p:tav tm="100000">
                                          <p:val>
                                            <p:strVal val="#ppt_w"/>
                                          </p:val>
                                        </p:tav>
                                      </p:tavLst>
                                    </p:anim>
                                    <p:anim calcmode="lin" valueType="num">
                                      <p:cBhvr>
                                        <p:cTn id="28" dur="500" fill="hold"/>
                                        <p:tgtEl>
                                          <p:spTgt spid="1208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utoUpdateAnimBg="0"/>
      <p:bldP spid="120838" grpId="0" animBg="1"/>
      <p:bldP spid="120839" grpId="0" autoUpdateAnimBg="0"/>
      <p:bldP spid="120840" grpId="0" animBg="1"/>
      <p:bldP spid="120843" grpId="0" animBg="1"/>
      <p:bldP spid="12084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0"/>
            <a:ext cx="9144000" cy="11430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defRPr/>
            </a:pPr>
            <a:r>
              <a:rPr lang="en-US" dirty="0" smtClean="0"/>
              <a:t>The original Genetic Algorithm (GA)</a:t>
            </a:r>
          </a:p>
        </p:txBody>
      </p:sp>
      <p:sp>
        <p:nvSpPr>
          <p:cNvPr id="23556" name="Rectangle 3"/>
          <p:cNvSpPr>
            <a:spLocks noGrp="1" noChangeArrowheads="1"/>
          </p:cNvSpPr>
          <p:nvPr>
            <p:ph type="body" idx="1"/>
          </p:nvPr>
        </p:nvSpPr>
        <p:spPr>
          <a:xfrm>
            <a:off x="27160" y="1219200"/>
            <a:ext cx="8915400" cy="5486400"/>
          </a:xfrm>
        </p:spPr>
        <p:txBody>
          <a:bodyPr/>
          <a:lstStyle/>
          <a:p>
            <a:pPr marL="609600" indent="-609600" eaLnBrk="1" hangingPunct="1">
              <a:lnSpc>
                <a:spcPct val="90000"/>
              </a:lnSpc>
            </a:pPr>
            <a:r>
              <a:rPr lang="en-US" altLang="en-US" sz="2200" dirty="0" smtClean="0"/>
              <a:t>Initially introduced by Holland in 1975.</a:t>
            </a:r>
          </a:p>
          <a:p>
            <a:pPr marL="609600" indent="-609600" algn="just" eaLnBrk="1" hangingPunct="1">
              <a:lnSpc>
                <a:spcPct val="90000"/>
              </a:lnSpc>
            </a:pPr>
            <a:r>
              <a:rPr lang="en-US" altLang="en-US" sz="2200" dirty="0" smtClean="0">
                <a:cs typeface="Times New Roman" pitchFamily="18" charset="0"/>
              </a:rPr>
              <a:t>General-purpose heuristic search algorithm that mimic the natural selection process in order to find the optimal solutions.</a:t>
            </a:r>
          </a:p>
          <a:p>
            <a:pPr marL="990600" lvl="1" indent="-533400" algn="just" eaLnBrk="1" hangingPunct="1">
              <a:lnSpc>
                <a:spcPct val="90000"/>
              </a:lnSpc>
              <a:buFontTx/>
              <a:buAutoNum type="arabicPeriod"/>
            </a:pPr>
            <a:r>
              <a:rPr lang="en-US" altLang="en-US" sz="2100" dirty="0" smtClean="0">
                <a:cs typeface="Times New Roman" pitchFamily="18" charset="0"/>
              </a:rPr>
              <a:t>Generate a population of random individuals or candidate solutions to the problem at hand.</a:t>
            </a:r>
          </a:p>
          <a:p>
            <a:pPr marL="990600" lvl="1" indent="-533400" algn="just" eaLnBrk="1" hangingPunct="1">
              <a:lnSpc>
                <a:spcPct val="90000"/>
              </a:lnSpc>
              <a:buFontTx/>
              <a:buAutoNum type="arabicPeriod"/>
            </a:pPr>
            <a:r>
              <a:rPr lang="en-US" altLang="en-US" sz="2100" dirty="0" smtClean="0">
                <a:solidFill>
                  <a:srgbClr val="2D2D2D"/>
                </a:solidFill>
                <a:latin typeface="Tahoma" pitchFamily="34" charset="0"/>
                <a:cs typeface="Tahoma" pitchFamily="34" charset="0"/>
              </a:rPr>
              <a:t>Evaluate of the fitness of each individual in the population.</a:t>
            </a:r>
            <a:endParaRPr lang="en-US" altLang="en-US" sz="2100" dirty="0" smtClean="0">
              <a:cs typeface="Times New Roman" pitchFamily="18" charset="0"/>
            </a:endParaRPr>
          </a:p>
          <a:p>
            <a:pPr marL="990600" lvl="1" indent="-533400" algn="just" eaLnBrk="1" hangingPunct="1">
              <a:lnSpc>
                <a:spcPct val="90000"/>
              </a:lnSpc>
              <a:buFontTx/>
              <a:buAutoNum type="arabicPeriod"/>
            </a:pPr>
            <a:r>
              <a:rPr lang="en-US" altLang="en-US" sz="2100" dirty="0" smtClean="0">
                <a:solidFill>
                  <a:srgbClr val="2D2D2D"/>
                </a:solidFill>
                <a:latin typeface="Tahoma" pitchFamily="34" charset="0"/>
                <a:cs typeface="Tahoma" pitchFamily="34" charset="0"/>
              </a:rPr>
              <a:t>Rank individuals based on their fitness.</a:t>
            </a:r>
            <a:r>
              <a:rPr lang="en-US" altLang="en-US" sz="2100" dirty="0" smtClean="0">
                <a:cs typeface="Times New Roman" pitchFamily="18" charset="0"/>
              </a:rPr>
              <a:t> </a:t>
            </a:r>
          </a:p>
          <a:p>
            <a:pPr marL="990600" lvl="1" indent="-533400" algn="just" eaLnBrk="1" hangingPunct="1">
              <a:lnSpc>
                <a:spcPct val="90000"/>
              </a:lnSpc>
              <a:buFontTx/>
              <a:buAutoNum type="arabicPeriod"/>
            </a:pPr>
            <a:r>
              <a:rPr lang="en-US" altLang="en-US" sz="2100" dirty="0" smtClean="0">
                <a:solidFill>
                  <a:srgbClr val="2D2D2D"/>
                </a:solidFill>
                <a:latin typeface="Tahoma" pitchFamily="34" charset="0"/>
                <a:cs typeface="Tahoma" pitchFamily="34" charset="0"/>
              </a:rPr>
              <a:t>Select individuals with high fitness to produce the next generation.</a:t>
            </a:r>
            <a:r>
              <a:rPr lang="en-US" altLang="en-US" sz="2100" dirty="0" smtClean="0">
                <a:cs typeface="Times New Roman" pitchFamily="18" charset="0"/>
              </a:rPr>
              <a:t> </a:t>
            </a:r>
          </a:p>
          <a:p>
            <a:pPr marL="990600" lvl="1" indent="-533400" algn="just" eaLnBrk="1" hangingPunct="1">
              <a:lnSpc>
                <a:spcPct val="90000"/>
              </a:lnSpc>
              <a:buFontTx/>
              <a:buAutoNum type="arabicPeriod"/>
            </a:pPr>
            <a:r>
              <a:rPr lang="en-US" altLang="en-US" sz="2100" dirty="0" smtClean="0">
                <a:solidFill>
                  <a:srgbClr val="2D2D2D"/>
                </a:solidFill>
                <a:latin typeface="Tahoma" pitchFamily="34" charset="0"/>
                <a:cs typeface="Tahoma" pitchFamily="34" charset="0"/>
              </a:rPr>
              <a:t>Use genetic operations </a:t>
            </a:r>
            <a:r>
              <a:rPr lang="en-US" altLang="en-US" sz="2100" i="1" dirty="0" smtClean="0">
                <a:solidFill>
                  <a:srgbClr val="2D2D2D"/>
                </a:solidFill>
                <a:latin typeface="Tahoma" pitchFamily="34" charset="0"/>
                <a:cs typeface="Tahoma" pitchFamily="34" charset="0"/>
              </a:rPr>
              <a:t>crossover and mutation</a:t>
            </a:r>
            <a:r>
              <a:rPr lang="en-US" altLang="en-US" sz="2100" dirty="0" smtClean="0">
                <a:solidFill>
                  <a:srgbClr val="2D2D2D"/>
                </a:solidFill>
                <a:latin typeface="Tahoma" pitchFamily="34" charset="0"/>
                <a:cs typeface="Tahoma" pitchFamily="34" charset="0"/>
              </a:rPr>
              <a:t> to generate a new population.</a:t>
            </a:r>
            <a:r>
              <a:rPr lang="en-US" altLang="en-US" sz="2100" dirty="0" smtClean="0">
                <a:cs typeface="Times New Roman" pitchFamily="18" charset="0"/>
              </a:rPr>
              <a:t> </a:t>
            </a:r>
          </a:p>
          <a:p>
            <a:pPr marL="990600" lvl="1" indent="-533400" algn="just" eaLnBrk="1" hangingPunct="1">
              <a:lnSpc>
                <a:spcPct val="90000"/>
              </a:lnSpc>
              <a:buFontTx/>
              <a:buAutoNum type="arabicPeriod"/>
            </a:pPr>
            <a:r>
              <a:rPr lang="en-US" altLang="en-US" sz="2100" dirty="0" smtClean="0">
                <a:solidFill>
                  <a:srgbClr val="2D2D2D"/>
                </a:solidFill>
                <a:latin typeface="Tahoma" pitchFamily="34" charset="0"/>
                <a:cs typeface="Tahoma" pitchFamily="34" charset="0"/>
              </a:rPr>
              <a:t>Continue the process by going back to step 2 until the problem’s objectives are satisfied.</a:t>
            </a:r>
            <a:r>
              <a:rPr lang="en-US" altLang="en-US" sz="2100" dirty="0" smtClean="0">
                <a:cs typeface="Times New Roman" pitchFamily="18" charset="0"/>
              </a:rPr>
              <a:t> </a:t>
            </a:r>
          </a:p>
          <a:p>
            <a:pPr marL="609600" indent="-609600" algn="just" eaLnBrk="1" hangingPunct="1">
              <a:lnSpc>
                <a:spcPct val="90000"/>
              </a:lnSpc>
            </a:pPr>
            <a:r>
              <a:rPr lang="en-US" altLang="en-US" sz="2400" dirty="0" smtClean="0">
                <a:solidFill>
                  <a:srgbClr val="FF0000"/>
                </a:solidFill>
                <a:cs typeface="Times New Roman" pitchFamily="18" charset="0"/>
              </a:rPr>
              <a:t>The best individuals are allowed to survive, mate, and reproduce offspring.</a:t>
            </a:r>
          </a:p>
          <a:p>
            <a:pPr marL="609600" indent="-609600" algn="just" eaLnBrk="1" hangingPunct="1">
              <a:lnSpc>
                <a:spcPct val="90000"/>
              </a:lnSpc>
            </a:pPr>
            <a:r>
              <a:rPr lang="en-US" altLang="en-US" sz="2400" dirty="0" smtClean="0">
                <a:solidFill>
                  <a:srgbClr val="FF0000"/>
                </a:solidFill>
              </a:rPr>
              <a:t>Evolving solutions over time leads to better solutions.</a:t>
            </a:r>
          </a:p>
        </p:txBody>
      </p:sp>
    </p:spTree>
    <p:extLst>
      <p:ext uri="{BB962C8B-B14F-4D97-AF65-F5344CB8AC3E}">
        <p14:creationId xmlns:p14="http://schemas.microsoft.com/office/powerpoint/2010/main" val="3651556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symb}&#10;\usepackage{pstcol}&#10;\begin{document}&#10;\small&#10;$R_1, \dots, R_i, \dots,  R_k$ denote partitions of rank $i = 1, \dots, k$&#10;&#10;&#10;&#10;&#10;&#10;\end{document}&#10;"/>
  <p:tag name="EXTERNALNAME" val="txp_fig"/>
  <p:tag name="BLEND" val="Falsch"/>
  <p:tag name="TRANSPARENT" val="Falsch"/>
  <p:tag name="KEEPFILES" val="Falsch"/>
  <p:tag name="DEBUGPAUSE" val="Falsch"/>
  <p:tag name="RESOLUTION" val="1200"/>
  <p:tag name="TIMEOUT" val="(none)"/>
  <p:tag name="BOXWIDTH" val="348"/>
  <p:tag name="BOXHEIGHT" val="200"/>
  <p:tag name="BOXFONT" val="10"/>
  <p:tag name="BOXWRAP" val="Falsch"/>
  <p:tag name="WORKAROUNDTRANSPARENCYBUG" val="Falsch"/>
  <p:tag name="ALLOWFONTSUBSTITUTION" val="Falsch"/>
  <p:tag name="BITMAPFORMAT" val="png256"/>
  <p:tag name="ORIGWIDTH" val="451"/>
  <p:tag name="PICTUREFILESIZE" val="2610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symb}&#10;\usepackage{pstcol}&#10;\begin{document}&#10;\small&#10;The crowding distance is only used to sort each of the partitions $R_i$!&#10;&#10;&#10;&#10;&#10;&#10;\end{document}&#10;"/>
  <p:tag name="EXTERNALNAME" val="txp_fig"/>
  <p:tag name="BLEND" val="Falsch"/>
  <p:tag name="TRANSPARENT" val="Falsch"/>
  <p:tag name="KEEPFILES" val="Falsch"/>
  <p:tag name="DEBUGPAUSE" val="Falsch"/>
  <p:tag name="RESOLUTION" val="1200"/>
  <p:tag name="TIMEOUT" val="(none)"/>
  <p:tag name="BOXWIDTH" val="348"/>
  <p:tag name="BOXHEIGHT" val="200"/>
  <p:tag name="BOXFONT" val="10"/>
  <p:tag name="BOXWRAP" val="Falsch"/>
  <p:tag name="WORKAROUNDTRANSPARENCYBUG" val="Falsch"/>
  <p:tag name="ALLOWFONTSUBSTITUTION" val="Falsch"/>
  <p:tag name="BITMAPFORMAT" val="png256"/>
  <p:tag name="ORIGWIDTH" val="466"/>
  <p:tag name="PICTUREFILESIZE" val="429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3365F80648241A97E00AE2CE58BE2" ma:contentTypeVersion="" ma:contentTypeDescription="Create a new document." ma:contentTypeScope="" ma:versionID="cceca30eb7f1ddff9fa62a6200aa4340">
  <xsd:schema xmlns:xsd="http://www.w3.org/2001/XMLSchema" xmlns:xs="http://www.w3.org/2001/XMLSchema" xmlns:p="http://schemas.microsoft.com/office/2006/metadata/properties" xmlns:ns1="http://schemas.microsoft.com/sharepoint/v3" targetNamespace="http://schemas.microsoft.com/office/2006/metadata/properties" ma:root="true" ma:fieldsID="53aad9280c7bc17f35f657eabd183f16"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342BFCC-A4C3-4344-9997-80AA6CF24E5A}"/>
</file>

<file path=customXml/itemProps2.xml><?xml version="1.0" encoding="utf-8"?>
<ds:datastoreItem xmlns:ds="http://schemas.openxmlformats.org/officeDocument/2006/customXml" ds:itemID="{375F73E0-57ED-4127-9484-BC97AD4A2D8C}"/>
</file>

<file path=customXml/itemProps3.xml><?xml version="1.0" encoding="utf-8"?>
<ds:datastoreItem xmlns:ds="http://schemas.openxmlformats.org/officeDocument/2006/customXml" ds:itemID="{25951462-5917-41DC-A254-A5E3DDB5CF99}"/>
</file>

<file path=docProps/app.xml><?xml version="1.0" encoding="utf-8"?>
<Properties xmlns="http://schemas.openxmlformats.org/officeDocument/2006/extended-properties" xmlns:vt="http://schemas.openxmlformats.org/officeDocument/2006/docPropsVTypes">
  <TotalTime>1506</TotalTime>
  <Words>2459</Words>
  <Application>Microsoft Office PowerPoint</Application>
  <PresentationFormat>On-screen Show (4:3)</PresentationFormat>
  <Paragraphs>287</Paragraphs>
  <Slides>74</Slides>
  <Notes>10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74</vt:i4>
      </vt:variant>
    </vt:vector>
  </HeadingPairs>
  <TitlesOfParts>
    <vt:vector size="78" baseType="lpstr">
      <vt:lpstr>Office Theme</vt:lpstr>
      <vt:lpstr>Visio</vt:lpstr>
      <vt:lpstr>Photo Editor-Foto</vt:lpstr>
      <vt:lpstr>Photo Editor Photo</vt:lpstr>
      <vt:lpstr>EASTERN MEDITERRANEAN UNIVERSITY </vt:lpstr>
      <vt:lpstr>Multiobjective algorithms classification based on how the objectives are integrated </vt:lpstr>
      <vt:lpstr>Principles of Multi-Objective Optimization</vt:lpstr>
      <vt:lpstr>Multi-Objective Optimization</vt:lpstr>
      <vt:lpstr>Nondominated and dominated solutions</vt:lpstr>
      <vt:lpstr>Multi-Objective Problems: Dominance</vt:lpstr>
      <vt:lpstr>Principles of Multi-Objective Optimization (cont.)</vt:lpstr>
      <vt:lpstr>Schematic of an ideal Multi-Objective optimization procedure</vt:lpstr>
      <vt:lpstr>The original Genetic Algorithm (GA)</vt:lpstr>
      <vt:lpstr>The original Genetic Algorithm (GA) – Flow Chart</vt:lpstr>
      <vt:lpstr>Multi-Objective Evolutionary Algorithm (MOEA)</vt:lpstr>
      <vt:lpstr>Multi-Objective Genetic Algorithm (MOGA)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Multi-Objective Evolutionary Algorithms - references (MOEAs)</vt:lpstr>
      <vt:lpstr>MO Test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Non-dominated sorting</vt:lpstr>
      <vt:lpstr>A: Non-dominated sorting</vt:lpstr>
      <vt:lpstr>B: Crowding distance sorting</vt:lpstr>
      <vt:lpstr>PowerPoint Presentation</vt:lpstr>
      <vt:lpstr>B: Crowding distance sorting</vt:lpstr>
      <vt:lpstr>PowerPoint Presentation</vt:lpstr>
      <vt:lpstr>B: Crowding distance sorting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EASTERN MEDITERRANEAN UNIVERSITY</dc:title>
  <dc:creator>PC</dc:creator>
  <cp:lastModifiedBy>PC</cp:lastModifiedBy>
  <cp:revision>24</cp:revision>
  <dcterms:created xsi:type="dcterms:W3CDTF">2015-04-28T10:28:53Z</dcterms:created>
  <dcterms:modified xsi:type="dcterms:W3CDTF">2018-03-15T10:38:57Z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0x010100E773365F80648241A97E00AE2CE58BE2</vt:lpwstr>
  </property>
</Properties>
</file>